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6" r:id="rId5"/>
    <p:sldMasterId id="2147483662" r:id="rId6"/>
    <p:sldMasterId id="2147483668" r:id="rId7"/>
  </p:sldMasterIdLst>
  <p:notesMasterIdLst>
    <p:notesMasterId r:id="rId58"/>
  </p:notesMasterIdLst>
  <p:handoutMasterIdLst>
    <p:handoutMasterId r:id="rId59"/>
  </p:handoutMasterIdLst>
  <p:sldIdLst>
    <p:sldId id="257" r:id="rId8"/>
    <p:sldId id="338" r:id="rId9"/>
    <p:sldId id="339" r:id="rId10"/>
    <p:sldId id="328" r:id="rId11"/>
    <p:sldId id="329" r:id="rId12"/>
    <p:sldId id="327" r:id="rId13"/>
    <p:sldId id="330" r:id="rId14"/>
    <p:sldId id="331" r:id="rId15"/>
    <p:sldId id="332" r:id="rId16"/>
    <p:sldId id="335" r:id="rId17"/>
    <p:sldId id="336" r:id="rId18"/>
    <p:sldId id="312" r:id="rId19"/>
    <p:sldId id="337" r:id="rId20"/>
    <p:sldId id="333" r:id="rId21"/>
    <p:sldId id="334" r:id="rId22"/>
    <p:sldId id="259" r:id="rId23"/>
    <p:sldId id="316" r:id="rId24"/>
    <p:sldId id="340" r:id="rId25"/>
    <p:sldId id="283" r:id="rId26"/>
    <p:sldId id="303" r:id="rId27"/>
    <p:sldId id="305" r:id="rId28"/>
    <p:sldId id="342" r:id="rId29"/>
    <p:sldId id="310" r:id="rId30"/>
    <p:sldId id="311" r:id="rId31"/>
    <p:sldId id="306" r:id="rId32"/>
    <p:sldId id="307" r:id="rId33"/>
    <p:sldId id="308" r:id="rId34"/>
    <p:sldId id="318" r:id="rId35"/>
    <p:sldId id="309" r:id="rId36"/>
    <p:sldId id="319" r:id="rId37"/>
    <p:sldId id="320" r:id="rId38"/>
    <p:sldId id="341" r:id="rId39"/>
    <p:sldId id="324" r:id="rId40"/>
    <p:sldId id="325" r:id="rId41"/>
    <p:sldId id="260" r:id="rId42"/>
    <p:sldId id="270" r:id="rId43"/>
    <p:sldId id="271" r:id="rId44"/>
    <p:sldId id="272" r:id="rId45"/>
    <p:sldId id="273" r:id="rId46"/>
    <p:sldId id="274" r:id="rId47"/>
    <p:sldId id="275" r:id="rId48"/>
    <p:sldId id="276" r:id="rId49"/>
    <p:sldId id="277" r:id="rId50"/>
    <p:sldId id="278" r:id="rId51"/>
    <p:sldId id="279" r:id="rId52"/>
    <p:sldId id="280" r:id="rId53"/>
    <p:sldId id="326" r:id="rId54"/>
    <p:sldId id="281" r:id="rId55"/>
    <p:sldId id="343" r:id="rId56"/>
    <p:sldId id="344" r:id="rId57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367269-32E5-544D-9DFE-82B2A0D11BF0}" v="127" dt="2025-12-08T16:52:08.4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98" autoAdjust="0"/>
    <p:restoredTop sz="95646"/>
  </p:normalViewPr>
  <p:slideViewPr>
    <p:cSldViewPr snapToGrid="0">
      <p:cViewPr>
        <p:scale>
          <a:sx n="130" d="100"/>
          <a:sy n="130" d="100"/>
        </p:scale>
        <p:origin x="1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764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microsoft.com/office/2016/11/relationships/changesInfo" Target="changesInfos/changesInfo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Alexis Janda" userId="1f227e26-6259-47d3-b693-dce21943f79e" providerId="ADAL" clId="{AC126249-B622-5691-8DDC-0CA2049A161D}"/>
    <pc:docChg chg="undo custSel addSld delSld modSld sldOrd">
      <pc:chgData name="Laura Alexis Janda" userId="1f227e26-6259-47d3-b693-dce21943f79e" providerId="ADAL" clId="{AC126249-B622-5691-8DDC-0CA2049A161D}" dt="2025-12-08T17:14:06.189" v="1611" actId="20577"/>
      <pc:docMkLst>
        <pc:docMk/>
      </pc:docMkLst>
      <pc:sldChg chg="modSp mod">
        <pc:chgData name="Laura Alexis Janda" userId="1f227e26-6259-47d3-b693-dce21943f79e" providerId="ADAL" clId="{AC126249-B622-5691-8DDC-0CA2049A161D}" dt="2025-12-01T14:39:46.407" v="478" actId="14100"/>
        <pc:sldMkLst>
          <pc:docMk/>
          <pc:sldMk cId="1358687260" sldId="260"/>
        </pc:sldMkLst>
        <pc:spChg chg="mod">
          <ac:chgData name="Laura Alexis Janda" userId="1f227e26-6259-47d3-b693-dce21943f79e" providerId="ADAL" clId="{AC126249-B622-5691-8DDC-0CA2049A161D}" dt="2025-12-01T14:39:39.745" v="476" actId="14100"/>
          <ac:spMkLst>
            <pc:docMk/>
            <pc:sldMk cId="1358687260" sldId="260"/>
            <ac:spMk id="4" creationId="{A00B7457-A11E-FB48-EEA7-33E39512DB1A}"/>
          </ac:spMkLst>
        </pc:spChg>
        <pc:spChg chg="mod">
          <ac:chgData name="Laura Alexis Janda" userId="1f227e26-6259-47d3-b693-dce21943f79e" providerId="ADAL" clId="{AC126249-B622-5691-8DDC-0CA2049A161D}" dt="2025-12-01T14:39:35.658" v="475" actId="14100"/>
          <ac:spMkLst>
            <pc:docMk/>
            <pc:sldMk cId="1358687260" sldId="260"/>
            <ac:spMk id="5" creationId="{5AA1CE5F-3392-7ED5-6388-877EED083479}"/>
          </ac:spMkLst>
        </pc:spChg>
        <pc:spChg chg="mod">
          <ac:chgData name="Laura Alexis Janda" userId="1f227e26-6259-47d3-b693-dce21943f79e" providerId="ADAL" clId="{AC126249-B622-5691-8DDC-0CA2049A161D}" dt="2025-12-01T14:39:43.449" v="477" actId="14100"/>
          <ac:spMkLst>
            <pc:docMk/>
            <pc:sldMk cId="1358687260" sldId="260"/>
            <ac:spMk id="6" creationId="{8F6E4D55-7F40-A8D5-AA40-91EABD28A2C7}"/>
          </ac:spMkLst>
        </pc:spChg>
        <pc:spChg chg="mod">
          <ac:chgData name="Laura Alexis Janda" userId="1f227e26-6259-47d3-b693-dce21943f79e" providerId="ADAL" clId="{AC126249-B622-5691-8DDC-0CA2049A161D}" dt="2025-12-01T14:39:46.407" v="478" actId="14100"/>
          <ac:spMkLst>
            <pc:docMk/>
            <pc:sldMk cId="1358687260" sldId="260"/>
            <ac:spMk id="7" creationId="{EA1F2B0B-E8C6-86A2-9BBB-3024B735D2B5}"/>
          </ac:spMkLst>
        </pc:spChg>
      </pc:sldChg>
      <pc:sldChg chg="modSp mod">
        <pc:chgData name="Laura Alexis Janda" userId="1f227e26-6259-47d3-b693-dce21943f79e" providerId="ADAL" clId="{AC126249-B622-5691-8DDC-0CA2049A161D}" dt="2025-12-08T17:13:41.979" v="1609" actId="20577"/>
        <pc:sldMkLst>
          <pc:docMk/>
          <pc:sldMk cId="2654131604" sldId="280"/>
        </pc:sldMkLst>
        <pc:spChg chg="mod">
          <ac:chgData name="Laura Alexis Janda" userId="1f227e26-6259-47d3-b693-dce21943f79e" providerId="ADAL" clId="{AC126249-B622-5691-8DDC-0CA2049A161D}" dt="2025-12-08T17:13:41.979" v="1609" actId="20577"/>
          <ac:spMkLst>
            <pc:docMk/>
            <pc:sldMk cId="2654131604" sldId="280"/>
            <ac:spMk id="3" creationId="{5C28CAEE-334E-2F98-97F6-8CCE9ACEDE2C}"/>
          </ac:spMkLst>
        </pc:spChg>
      </pc:sldChg>
      <pc:sldChg chg="addSp delSp modSp mod">
        <pc:chgData name="Laura Alexis Janda" userId="1f227e26-6259-47d3-b693-dce21943f79e" providerId="ADAL" clId="{AC126249-B622-5691-8DDC-0CA2049A161D}" dt="2025-12-08T17:14:06.189" v="1611" actId="20577"/>
        <pc:sldMkLst>
          <pc:docMk/>
          <pc:sldMk cId="938845048" sldId="281"/>
        </pc:sldMkLst>
        <pc:spChg chg="mod">
          <ac:chgData name="Laura Alexis Janda" userId="1f227e26-6259-47d3-b693-dce21943f79e" providerId="ADAL" clId="{AC126249-B622-5691-8DDC-0CA2049A161D}" dt="2025-12-01T14:52:56.598" v="672" actId="20577"/>
          <ac:spMkLst>
            <pc:docMk/>
            <pc:sldMk cId="938845048" sldId="281"/>
            <ac:spMk id="3" creationId="{58ED820C-C66F-29BE-914A-42DA35141E29}"/>
          </ac:spMkLst>
        </pc:spChg>
        <pc:spChg chg="add mod">
          <ac:chgData name="Laura Alexis Janda" userId="1f227e26-6259-47d3-b693-dce21943f79e" providerId="ADAL" clId="{AC126249-B622-5691-8DDC-0CA2049A161D}" dt="2025-12-08T17:14:06.189" v="1611" actId="20577"/>
          <ac:spMkLst>
            <pc:docMk/>
            <pc:sldMk cId="938845048" sldId="281"/>
            <ac:spMk id="7" creationId="{6BFA6E7C-1423-6580-E11B-F6E4E9918604}"/>
          </ac:spMkLst>
        </pc:spChg>
      </pc:sldChg>
      <pc:sldChg chg="addSp modSp mod">
        <pc:chgData name="Laura Alexis Janda" userId="1f227e26-6259-47d3-b693-dce21943f79e" providerId="ADAL" clId="{AC126249-B622-5691-8DDC-0CA2049A161D}" dt="2025-12-01T14:29:26.549" v="461" actId="1037"/>
        <pc:sldMkLst>
          <pc:docMk/>
          <pc:sldMk cId="2892701380" sldId="283"/>
        </pc:sldMkLst>
        <pc:spChg chg="add mod">
          <ac:chgData name="Laura Alexis Janda" userId="1f227e26-6259-47d3-b693-dce21943f79e" providerId="ADAL" clId="{AC126249-B622-5691-8DDC-0CA2049A161D}" dt="2025-12-01T14:29:26.549" v="461" actId="1037"/>
          <ac:spMkLst>
            <pc:docMk/>
            <pc:sldMk cId="2892701380" sldId="283"/>
            <ac:spMk id="2" creationId="{B7EAC753-E394-57FC-A2D9-ECF0BA8F78F5}"/>
          </ac:spMkLst>
        </pc:spChg>
      </pc:sldChg>
      <pc:sldChg chg="delSp mod ord delAnim modAnim modShow">
        <pc:chgData name="Laura Alexis Janda" userId="1f227e26-6259-47d3-b693-dce21943f79e" providerId="ADAL" clId="{AC126249-B622-5691-8DDC-0CA2049A161D}" dt="2025-11-27T00:04:33.368" v="338"/>
        <pc:sldMkLst>
          <pc:docMk/>
          <pc:sldMk cId="397744311" sldId="303"/>
        </pc:sldMkLst>
      </pc:sldChg>
      <pc:sldChg chg="delSp modSp mod ord delAnim modAnim">
        <pc:chgData name="Laura Alexis Janda" userId="1f227e26-6259-47d3-b693-dce21943f79e" providerId="ADAL" clId="{AC126249-B622-5691-8DDC-0CA2049A161D}" dt="2025-11-27T00:06:45.312" v="351"/>
        <pc:sldMkLst>
          <pc:docMk/>
          <pc:sldMk cId="1899428047" sldId="305"/>
        </pc:sldMkLst>
      </pc:sldChg>
      <pc:sldChg chg="modSp mod modAnim">
        <pc:chgData name="Laura Alexis Janda" userId="1f227e26-6259-47d3-b693-dce21943f79e" providerId="ADAL" clId="{AC126249-B622-5691-8DDC-0CA2049A161D}" dt="2025-12-01T14:34:22.174" v="467" actId="20577"/>
        <pc:sldMkLst>
          <pc:docMk/>
          <pc:sldMk cId="748099281" sldId="306"/>
        </pc:sldMkLst>
        <pc:spChg chg="mod">
          <ac:chgData name="Laura Alexis Janda" userId="1f227e26-6259-47d3-b693-dce21943f79e" providerId="ADAL" clId="{AC126249-B622-5691-8DDC-0CA2049A161D}" dt="2025-12-01T14:34:22.174" v="467" actId="20577"/>
          <ac:spMkLst>
            <pc:docMk/>
            <pc:sldMk cId="748099281" sldId="306"/>
            <ac:spMk id="2" creationId="{0F48F790-5F71-B01F-2BA7-DBE4F0EEC08C}"/>
          </ac:spMkLst>
        </pc:spChg>
      </pc:sldChg>
      <pc:sldChg chg="delSp modSp mod delAnim modAnim">
        <pc:chgData name="Laura Alexis Janda" userId="1f227e26-6259-47d3-b693-dce21943f79e" providerId="ADAL" clId="{AC126249-B622-5691-8DDC-0CA2049A161D}" dt="2025-11-27T00:08:40.335" v="374" actId="20577"/>
        <pc:sldMkLst>
          <pc:docMk/>
          <pc:sldMk cId="3834447066" sldId="307"/>
        </pc:sldMkLst>
        <pc:spChg chg="mod">
          <ac:chgData name="Laura Alexis Janda" userId="1f227e26-6259-47d3-b693-dce21943f79e" providerId="ADAL" clId="{AC126249-B622-5691-8DDC-0CA2049A161D}" dt="2025-11-27T00:08:40.335" v="374" actId="20577"/>
          <ac:spMkLst>
            <pc:docMk/>
            <pc:sldMk cId="3834447066" sldId="307"/>
            <ac:spMk id="5" creationId="{28B8130B-AB8E-F001-9AFC-CD4BEBD6C5FB}"/>
          </ac:spMkLst>
        </pc:spChg>
      </pc:sldChg>
      <pc:sldChg chg="ord modAnim">
        <pc:chgData name="Laura Alexis Janda" userId="1f227e26-6259-47d3-b693-dce21943f79e" providerId="ADAL" clId="{AC126249-B622-5691-8DDC-0CA2049A161D}" dt="2025-11-27T00:08:52.727" v="376"/>
        <pc:sldMkLst>
          <pc:docMk/>
          <pc:sldMk cId="83631868" sldId="308"/>
        </pc:sldMkLst>
      </pc:sldChg>
      <pc:sldChg chg="modAnim">
        <pc:chgData name="Laura Alexis Janda" userId="1f227e26-6259-47d3-b693-dce21943f79e" providerId="ADAL" clId="{AC126249-B622-5691-8DDC-0CA2049A161D}" dt="2025-11-27T00:10:01.075" v="398"/>
        <pc:sldMkLst>
          <pc:docMk/>
          <pc:sldMk cId="3613301466" sldId="309"/>
        </pc:sldMkLst>
      </pc:sldChg>
      <pc:sldChg chg="modAnim">
        <pc:chgData name="Laura Alexis Janda" userId="1f227e26-6259-47d3-b693-dce21943f79e" providerId="ADAL" clId="{AC126249-B622-5691-8DDC-0CA2049A161D}" dt="2025-11-27T00:07:27.245" v="355"/>
        <pc:sldMkLst>
          <pc:docMk/>
          <pc:sldMk cId="2680685169" sldId="310"/>
        </pc:sldMkLst>
      </pc:sldChg>
      <pc:sldChg chg="delSp mod delAnim modAnim modShow">
        <pc:chgData name="Laura Alexis Janda" userId="1f227e26-6259-47d3-b693-dce21943f79e" providerId="ADAL" clId="{AC126249-B622-5691-8DDC-0CA2049A161D}" dt="2025-12-01T14:34:12.408" v="466"/>
        <pc:sldMkLst>
          <pc:docMk/>
          <pc:sldMk cId="783030745" sldId="311"/>
        </pc:sldMkLst>
      </pc:sldChg>
      <pc:sldChg chg="delSp modSp mod ord delAnim modAnim">
        <pc:chgData name="Laura Alexis Janda" userId="1f227e26-6259-47d3-b693-dce21943f79e" providerId="ADAL" clId="{AC126249-B622-5691-8DDC-0CA2049A161D}" dt="2025-12-01T14:38:28.199" v="474" actId="207"/>
        <pc:sldMkLst>
          <pc:docMk/>
          <pc:sldMk cId="3609479615" sldId="316"/>
        </pc:sldMkLst>
        <pc:spChg chg="mod">
          <ac:chgData name="Laura Alexis Janda" userId="1f227e26-6259-47d3-b693-dce21943f79e" providerId="ADAL" clId="{AC126249-B622-5691-8DDC-0CA2049A161D}" dt="2025-12-01T14:38:28.199" v="474" actId="207"/>
          <ac:spMkLst>
            <pc:docMk/>
            <pc:sldMk cId="3609479615" sldId="316"/>
            <ac:spMk id="18" creationId="{A29F3DF7-52D5-03DF-DD2A-587E29438D7D}"/>
          </ac:spMkLst>
        </pc:spChg>
        <pc:spChg chg="mod">
          <ac:chgData name="Laura Alexis Janda" userId="1f227e26-6259-47d3-b693-dce21943f79e" providerId="ADAL" clId="{AC126249-B622-5691-8DDC-0CA2049A161D}" dt="2025-12-01T14:38:22.874" v="473" actId="207"/>
          <ac:spMkLst>
            <pc:docMk/>
            <pc:sldMk cId="3609479615" sldId="316"/>
            <ac:spMk id="20" creationId="{737544EC-0F6A-3EB6-DCE9-4218D0E71D3B}"/>
          </ac:spMkLst>
        </pc:spChg>
        <pc:spChg chg="mod">
          <ac:chgData name="Laura Alexis Janda" userId="1f227e26-6259-47d3-b693-dce21943f79e" providerId="ADAL" clId="{AC126249-B622-5691-8DDC-0CA2049A161D}" dt="2025-11-27T00:02:03.738" v="312" actId="14100"/>
          <ac:spMkLst>
            <pc:docMk/>
            <pc:sldMk cId="3609479615" sldId="316"/>
            <ac:spMk id="25" creationId="{D02440FD-345A-E9B5-C8EF-1ACBAE77642B}"/>
          </ac:spMkLst>
        </pc:spChg>
      </pc:sldChg>
      <pc:sldChg chg="modSp mod modAnim">
        <pc:chgData name="Laura Alexis Janda" userId="1f227e26-6259-47d3-b693-dce21943f79e" providerId="ADAL" clId="{AC126249-B622-5691-8DDC-0CA2049A161D}" dt="2025-12-08T16:52:10.685" v="1053" actId="20577"/>
        <pc:sldMkLst>
          <pc:docMk/>
          <pc:sldMk cId="470174906" sldId="318"/>
        </pc:sldMkLst>
        <pc:spChg chg="mod">
          <ac:chgData name="Laura Alexis Janda" userId="1f227e26-6259-47d3-b693-dce21943f79e" providerId="ADAL" clId="{AC126249-B622-5691-8DDC-0CA2049A161D}" dt="2025-12-08T16:51:58.211" v="1050" actId="20577"/>
          <ac:spMkLst>
            <pc:docMk/>
            <pc:sldMk cId="470174906" sldId="318"/>
            <ac:spMk id="9" creationId="{75D2663A-53AD-595A-9A11-6D808B5BFCED}"/>
          </ac:spMkLst>
        </pc:spChg>
        <pc:spChg chg="mod">
          <ac:chgData name="Laura Alexis Janda" userId="1f227e26-6259-47d3-b693-dce21943f79e" providerId="ADAL" clId="{AC126249-B622-5691-8DDC-0CA2049A161D}" dt="2025-12-08T16:52:10.685" v="1053" actId="20577"/>
          <ac:spMkLst>
            <pc:docMk/>
            <pc:sldMk cId="470174906" sldId="318"/>
            <ac:spMk id="10" creationId="{D5B7A707-85E8-65DF-9323-2C6DAE3F80AF}"/>
          </ac:spMkLst>
        </pc:spChg>
      </pc:sldChg>
      <pc:sldChg chg="modAnim">
        <pc:chgData name="Laura Alexis Janda" userId="1f227e26-6259-47d3-b693-dce21943f79e" providerId="ADAL" clId="{AC126249-B622-5691-8DDC-0CA2049A161D}" dt="2025-11-27T00:10:29.608" v="400"/>
        <pc:sldMkLst>
          <pc:docMk/>
          <pc:sldMk cId="2658274100" sldId="319"/>
        </pc:sldMkLst>
      </pc:sldChg>
      <pc:sldChg chg="delSp modSp mod modAnim">
        <pc:chgData name="Laura Alexis Janda" userId="1f227e26-6259-47d3-b693-dce21943f79e" providerId="ADAL" clId="{AC126249-B622-5691-8DDC-0CA2049A161D}" dt="2025-12-08T17:04:51.627" v="1596" actId="255"/>
        <pc:sldMkLst>
          <pc:docMk/>
          <pc:sldMk cId="1667643075" sldId="320"/>
        </pc:sldMkLst>
        <pc:spChg chg="mod">
          <ac:chgData name="Laura Alexis Janda" userId="1f227e26-6259-47d3-b693-dce21943f79e" providerId="ADAL" clId="{AC126249-B622-5691-8DDC-0CA2049A161D}" dt="2025-12-08T16:59:40.285" v="1071" actId="20577"/>
          <ac:spMkLst>
            <pc:docMk/>
            <pc:sldMk cId="1667643075" sldId="320"/>
            <ac:spMk id="2" creationId="{D62029A9-3B9D-274A-258A-A1F30E6EE225}"/>
          </ac:spMkLst>
        </pc:spChg>
        <pc:spChg chg="mod">
          <ac:chgData name="Laura Alexis Janda" userId="1f227e26-6259-47d3-b693-dce21943f79e" providerId="ADAL" clId="{AC126249-B622-5691-8DDC-0CA2049A161D}" dt="2025-12-08T17:04:51.627" v="1596" actId="255"/>
          <ac:spMkLst>
            <pc:docMk/>
            <pc:sldMk cId="1667643075" sldId="320"/>
            <ac:spMk id="3" creationId="{E05D06DE-7F75-D3A5-FA19-B3DD4C7F8F61}"/>
          </ac:spMkLst>
        </pc:spChg>
        <pc:spChg chg="del">
          <ac:chgData name="Laura Alexis Janda" userId="1f227e26-6259-47d3-b693-dce21943f79e" providerId="ADAL" clId="{AC126249-B622-5691-8DDC-0CA2049A161D}" dt="2025-12-08T16:58:56.497" v="1055" actId="478"/>
          <ac:spMkLst>
            <pc:docMk/>
            <pc:sldMk cId="1667643075" sldId="320"/>
            <ac:spMk id="5" creationId="{CF63EB1A-7C66-928E-B58F-8A60EBC5407B}"/>
          </ac:spMkLst>
        </pc:spChg>
        <pc:spChg chg="del">
          <ac:chgData name="Laura Alexis Janda" userId="1f227e26-6259-47d3-b693-dce21943f79e" providerId="ADAL" clId="{AC126249-B622-5691-8DDC-0CA2049A161D}" dt="2025-12-08T16:59:15.999" v="1059" actId="478"/>
          <ac:spMkLst>
            <pc:docMk/>
            <pc:sldMk cId="1667643075" sldId="320"/>
            <ac:spMk id="6" creationId="{2B462523-815C-F90B-0F85-413DCC8142D4}"/>
          </ac:spMkLst>
        </pc:spChg>
        <pc:grpChg chg="del">
          <ac:chgData name="Laura Alexis Janda" userId="1f227e26-6259-47d3-b693-dce21943f79e" providerId="ADAL" clId="{AC126249-B622-5691-8DDC-0CA2049A161D}" dt="2025-12-08T16:58:53.202" v="1054" actId="478"/>
          <ac:grpSpMkLst>
            <pc:docMk/>
            <pc:sldMk cId="1667643075" sldId="320"/>
            <ac:grpSpMk id="7" creationId="{306C5A3F-3F58-3ADB-BE51-29C4E884EDCD}"/>
          </ac:grpSpMkLst>
        </pc:grpChg>
        <pc:grpChg chg="del">
          <ac:chgData name="Laura Alexis Janda" userId="1f227e26-6259-47d3-b693-dce21943f79e" providerId="ADAL" clId="{AC126249-B622-5691-8DDC-0CA2049A161D}" dt="2025-12-08T16:59:11.632" v="1058" actId="478"/>
          <ac:grpSpMkLst>
            <pc:docMk/>
            <pc:sldMk cId="1667643075" sldId="320"/>
            <ac:grpSpMk id="9" creationId="{077B9F08-EEC0-90D1-0BB8-4AE458A99F3D}"/>
          </ac:grpSpMkLst>
        </pc:grpChg>
        <pc:grpChg chg="del">
          <ac:chgData name="Laura Alexis Janda" userId="1f227e26-6259-47d3-b693-dce21943f79e" providerId="ADAL" clId="{AC126249-B622-5691-8DDC-0CA2049A161D}" dt="2025-12-08T16:59:01.768" v="1056" actId="478"/>
          <ac:grpSpMkLst>
            <pc:docMk/>
            <pc:sldMk cId="1667643075" sldId="320"/>
            <ac:grpSpMk id="10" creationId="{7E43893F-2D44-6E15-D130-14F9D43B1292}"/>
          </ac:grpSpMkLst>
        </pc:grpChg>
        <pc:grpChg chg="del">
          <ac:chgData name="Laura Alexis Janda" userId="1f227e26-6259-47d3-b693-dce21943f79e" providerId="ADAL" clId="{AC126249-B622-5691-8DDC-0CA2049A161D}" dt="2025-12-08T16:59:07.577" v="1057" actId="478"/>
          <ac:grpSpMkLst>
            <pc:docMk/>
            <pc:sldMk cId="1667643075" sldId="320"/>
            <ac:grpSpMk id="23" creationId="{78C8B0FE-CEB2-EA7E-A9E4-05B3AED9A94D}"/>
          </ac:grpSpMkLst>
        </pc:grpChg>
        <pc:cxnChg chg="mod">
          <ac:chgData name="Laura Alexis Janda" userId="1f227e26-6259-47d3-b693-dce21943f79e" providerId="ADAL" clId="{AC126249-B622-5691-8DDC-0CA2049A161D}" dt="2025-12-08T16:59:07.577" v="1057" actId="478"/>
          <ac:cxnSpMkLst>
            <pc:docMk/>
            <pc:sldMk cId="1667643075" sldId="320"/>
            <ac:cxnSpMk id="8" creationId="{5DD44973-EF73-0E98-A72E-1E7AEC863293}"/>
          </ac:cxnSpMkLst>
        </pc:cxnChg>
      </pc:sldChg>
      <pc:sldChg chg="ord">
        <pc:chgData name="Laura Alexis Janda" userId="1f227e26-6259-47d3-b693-dce21943f79e" providerId="ADAL" clId="{AC126249-B622-5691-8DDC-0CA2049A161D}" dt="2025-11-26T23:55:36.810" v="242" actId="20578"/>
        <pc:sldMkLst>
          <pc:docMk/>
          <pc:sldMk cId="3997621204" sldId="324"/>
        </pc:sldMkLst>
      </pc:sldChg>
      <pc:sldChg chg="ord">
        <pc:chgData name="Laura Alexis Janda" userId="1f227e26-6259-47d3-b693-dce21943f79e" providerId="ADAL" clId="{AC126249-B622-5691-8DDC-0CA2049A161D}" dt="2025-11-26T23:57:06.151" v="247" actId="20578"/>
        <pc:sldMkLst>
          <pc:docMk/>
          <pc:sldMk cId="821189234" sldId="328"/>
        </pc:sldMkLst>
      </pc:sldChg>
      <pc:sldChg chg="modSp mod ord">
        <pc:chgData name="Laura Alexis Janda" userId="1f227e26-6259-47d3-b693-dce21943f79e" providerId="ADAL" clId="{AC126249-B622-5691-8DDC-0CA2049A161D}" dt="2025-11-26T23:57:16.176" v="248" actId="20578"/>
        <pc:sldMkLst>
          <pc:docMk/>
          <pc:sldMk cId="551393263" sldId="329"/>
        </pc:sldMkLst>
        <pc:spChg chg="mod">
          <ac:chgData name="Laura Alexis Janda" userId="1f227e26-6259-47d3-b693-dce21943f79e" providerId="ADAL" clId="{AC126249-B622-5691-8DDC-0CA2049A161D}" dt="2025-11-26T23:50:24.942" v="1" actId="27636"/>
          <ac:spMkLst>
            <pc:docMk/>
            <pc:sldMk cId="551393263" sldId="329"/>
            <ac:spMk id="3" creationId="{E3A8D0B4-2386-4E02-DE2E-96E09D96938B}"/>
          </ac:spMkLst>
        </pc:spChg>
      </pc:sldChg>
      <pc:sldChg chg="modSp add mod ord">
        <pc:chgData name="Laura Alexis Janda" userId="1f227e26-6259-47d3-b693-dce21943f79e" providerId="ADAL" clId="{AC126249-B622-5691-8DDC-0CA2049A161D}" dt="2025-12-01T14:25:40.019" v="436" actId="20578"/>
        <pc:sldMkLst>
          <pc:docMk/>
          <pc:sldMk cId="3643740092" sldId="337"/>
        </pc:sldMkLst>
        <pc:spChg chg="mod">
          <ac:chgData name="Laura Alexis Janda" userId="1f227e26-6259-47d3-b693-dce21943f79e" providerId="ADAL" clId="{AC126249-B622-5691-8DDC-0CA2049A161D}" dt="2025-11-26T23:58:43.423" v="264" actId="20577"/>
          <ac:spMkLst>
            <pc:docMk/>
            <pc:sldMk cId="3643740092" sldId="337"/>
            <ac:spMk id="2" creationId="{0E8695F4-19E5-3D2B-0DC9-AAA64BBB02C5}"/>
          </ac:spMkLst>
        </pc:spChg>
      </pc:sldChg>
      <pc:sldChg chg="modSp new mod">
        <pc:chgData name="Laura Alexis Janda" userId="1f227e26-6259-47d3-b693-dce21943f79e" providerId="ADAL" clId="{AC126249-B622-5691-8DDC-0CA2049A161D}" dt="2025-11-26T23:59:42.624" v="302" actId="20577"/>
        <pc:sldMkLst>
          <pc:docMk/>
          <pc:sldMk cId="1724156057" sldId="338"/>
        </pc:sldMkLst>
        <pc:spChg chg="mod">
          <ac:chgData name="Laura Alexis Janda" userId="1f227e26-6259-47d3-b693-dce21943f79e" providerId="ADAL" clId="{AC126249-B622-5691-8DDC-0CA2049A161D}" dt="2025-11-26T23:51:27.410" v="11" actId="20577"/>
          <ac:spMkLst>
            <pc:docMk/>
            <pc:sldMk cId="1724156057" sldId="338"/>
            <ac:spMk id="2" creationId="{E268AEFC-223E-41F0-E6C4-8402824669A0}"/>
          </ac:spMkLst>
        </pc:spChg>
        <pc:spChg chg="mod">
          <ac:chgData name="Laura Alexis Janda" userId="1f227e26-6259-47d3-b693-dce21943f79e" providerId="ADAL" clId="{AC126249-B622-5691-8DDC-0CA2049A161D}" dt="2025-11-26T23:59:42.624" v="302" actId="20577"/>
          <ac:spMkLst>
            <pc:docMk/>
            <pc:sldMk cId="1724156057" sldId="338"/>
            <ac:spMk id="3" creationId="{E7FD372A-8F69-5E83-8F97-9D3E50F2274F}"/>
          </ac:spMkLst>
        </pc:spChg>
      </pc:sldChg>
      <pc:sldChg chg="add ord">
        <pc:chgData name="Laura Alexis Janda" userId="1f227e26-6259-47d3-b693-dce21943f79e" providerId="ADAL" clId="{AC126249-B622-5691-8DDC-0CA2049A161D}" dt="2025-12-01T14:25:34.225" v="435" actId="20578"/>
        <pc:sldMkLst>
          <pc:docMk/>
          <pc:sldMk cId="1782340397" sldId="339"/>
        </pc:sldMkLst>
      </pc:sldChg>
      <pc:sldChg chg="modSp add">
        <pc:chgData name="Laura Alexis Janda" userId="1f227e26-6259-47d3-b693-dce21943f79e" providerId="ADAL" clId="{AC126249-B622-5691-8DDC-0CA2049A161D}" dt="2025-11-27T00:00:01.274" v="303"/>
        <pc:sldMkLst>
          <pc:docMk/>
          <pc:sldMk cId="354375994" sldId="340"/>
        </pc:sldMkLst>
        <pc:spChg chg="mod">
          <ac:chgData name="Laura Alexis Janda" userId="1f227e26-6259-47d3-b693-dce21943f79e" providerId="ADAL" clId="{AC126249-B622-5691-8DDC-0CA2049A161D}" dt="2025-11-27T00:00:01.274" v="303"/>
          <ac:spMkLst>
            <pc:docMk/>
            <pc:sldMk cId="354375994" sldId="340"/>
            <ac:spMk id="2" creationId="{A9E5D348-37AF-87D6-74C3-23357BCBD6D3}"/>
          </ac:spMkLst>
        </pc:spChg>
      </pc:sldChg>
      <pc:sldChg chg="modSp add mod">
        <pc:chgData name="Laura Alexis Janda" userId="1f227e26-6259-47d3-b693-dce21943f79e" providerId="ADAL" clId="{AC126249-B622-5691-8DDC-0CA2049A161D}" dt="2025-11-27T00:13:55.637" v="424" actId="20577"/>
        <pc:sldMkLst>
          <pc:docMk/>
          <pc:sldMk cId="3878783162" sldId="341"/>
        </pc:sldMkLst>
        <pc:spChg chg="mod">
          <ac:chgData name="Laura Alexis Janda" userId="1f227e26-6259-47d3-b693-dce21943f79e" providerId="ADAL" clId="{AC126249-B622-5691-8DDC-0CA2049A161D}" dt="2025-11-27T00:13:55.637" v="424" actId="20577"/>
          <ac:spMkLst>
            <pc:docMk/>
            <pc:sldMk cId="3878783162" sldId="341"/>
            <ac:spMk id="2" creationId="{4437421B-B5AA-BCC3-8289-FB71AF31BEE2}"/>
          </ac:spMkLst>
        </pc:spChg>
        <pc:spChg chg="mod">
          <ac:chgData name="Laura Alexis Janda" userId="1f227e26-6259-47d3-b693-dce21943f79e" providerId="ADAL" clId="{AC126249-B622-5691-8DDC-0CA2049A161D}" dt="2025-11-27T00:13:42.887" v="412" actId="14100"/>
          <ac:spMkLst>
            <pc:docMk/>
            <pc:sldMk cId="3878783162" sldId="341"/>
            <ac:spMk id="6" creationId="{C1CBEF23-67F1-A3A1-4E04-D4BA132DD911}"/>
          </ac:spMkLst>
        </pc:spChg>
      </pc:sldChg>
      <pc:sldChg chg="modSp add modAnim">
        <pc:chgData name="Laura Alexis Janda" userId="1f227e26-6259-47d3-b693-dce21943f79e" providerId="ADAL" clId="{AC126249-B622-5691-8DDC-0CA2049A161D}" dt="2025-12-08T16:45:30.210" v="1045" actId="20578"/>
        <pc:sldMkLst>
          <pc:docMk/>
          <pc:sldMk cId="3951592001" sldId="342"/>
        </pc:sldMkLst>
        <pc:spChg chg="mod">
          <ac:chgData name="Laura Alexis Janda" userId="1f227e26-6259-47d3-b693-dce21943f79e" providerId="ADAL" clId="{AC126249-B622-5691-8DDC-0CA2049A161D}" dt="2025-12-08T16:45:23.321" v="1044" actId="20578"/>
          <ac:spMkLst>
            <pc:docMk/>
            <pc:sldMk cId="3951592001" sldId="342"/>
            <ac:spMk id="3" creationId="{49E97B0D-FCB8-FDC4-1F27-4E03E9879B4D}"/>
          </ac:spMkLst>
        </pc:spChg>
        <pc:spChg chg="mod">
          <ac:chgData name="Laura Alexis Janda" userId="1f227e26-6259-47d3-b693-dce21943f79e" providerId="ADAL" clId="{AC126249-B622-5691-8DDC-0CA2049A161D}" dt="2025-12-08T16:45:30.210" v="1045" actId="20578"/>
          <ac:spMkLst>
            <pc:docMk/>
            <pc:sldMk cId="3951592001" sldId="342"/>
            <ac:spMk id="5" creationId="{55561C04-F92C-3C7A-0677-25E8B28007D9}"/>
          </ac:spMkLst>
        </pc:spChg>
      </pc:sldChg>
      <pc:sldChg chg="modSp add mod">
        <pc:chgData name="Laura Alexis Janda" userId="1f227e26-6259-47d3-b693-dce21943f79e" providerId="ADAL" clId="{AC126249-B622-5691-8DDC-0CA2049A161D}" dt="2025-12-01T14:49:44.652" v="585" actId="20577"/>
        <pc:sldMkLst>
          <pc:docMk/>
          <pc:sldMk cId="1142578459" sldId="343"/>
        </pc:sldMkLst>
        <pc:spChg chg="mod">
          <ac:chgData name="Laura Alexis Janda" userId="1f227e26-6259-47d3-b693-dce21943f79e" providerId="ADAL" clId="{AC126249-B622-5691-8DDC-0CA2049A161D}" dt="2025-12-01T14:49:44.652" v="585" actId="20577"/>
          <ac:spMkLst>
            <pc:docMk/>
            <pc:sldMk cId="1142578459" sldId="343"/>
            <ac:spMk id="2" creationId="{25CF06E4-554C-1ABB-F5CC-511CAFE0C29C}"/>
          </ac:spMkLst>
        </pc:spChg>
      </pc:sldChg>
      <pc:sldChg chg="modSp new mod">
        <pc:chgData name="Laura Alexis Janda" userId="1f227e26-6259-47d3-b693-dce21943f79e" providerId="ADAL" clId="{AC126249-B622-5691-8DDC-0CA2049A161D}" dt="2025-12-01T14:57:07.623" v="1043" actId="20577"/>
        <pc:sldMkLst>
          <pc:docMk/>
          <pc:sldMk cId="867718980" sldId="344"/>
        </pc:sldMkLst>
        <pc:spChg chg="mod">
          <ac:chgData name="Laura Alexis Janda" userId="1f227e26-6259-47d3-b693-dce21943f79e" providerId="ADAL" clId="{AC126249-B622-5691-8DDC-0CA2049A161D}" dt="2025-12-01T14:52:11.606" v="626" actId="20577"/>
          <ac:spMkLst>
            <pc:docMk/>
            <pc:sldMk cId="867718980" sldId="344"/>
            <ac:spMk id="2" creationId="{E8737D64-5F96-B1FD-E5A3-FC1D2EE8448A}"/>
          </ac:spMkLst>
        </pc:spChg>
        <pc:spChg chg="mod">
          <ac:chgData name="Laura Alexis Janda" userId="1f227e26-6259-47d3-b693-dce21943f79e" providerId="ADAL" clId="{AC126249-B622-5691-8DDC-0CA2049A161D}" dt="2025-12-01T14:57:07.623" v="1043" actId="20577"/>
          <ac:spMkLst>
            <pc:docMk/>
            <pc:sldMk cId="867718980" sldId="344"/>
            <ac:spMk id="3" creationId="{F6AF15A6-5558-CB39-07E3-023A200F303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50899-3D14-4A38-B0C5-4D2CF77B5B8A}" type="datetimeFigureOut">
              <a:rPr lang="nb-NO" smtClean="0"/>
              <a:t>08.12.2025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35F46-3402-4F9A-A575-76C8BB429A5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74814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3F5EA-C1CB-0342-8533-2527D19151A4}" type="datetimeFigureOut">
              <a:rPr lang="en-NO" smtClean="0"/>
              <a:t>08/12/2025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3BF2E-5698-BA4C-9F68-7F4A4675A6A4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9578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mericanreddevils.com/the-history-of-manchester-united-football-club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History_of_Manchester_United_F.C._(1878%E2%80%931945)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mericanreddevils.com/the-history-of-manchester-united-football-club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History_of_Manchester_United_F.C._(1878%E2%80%931945)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924F6-8B33-8549-8250-3C38A0D87343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91481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LAJ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34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21583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LAJ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35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3448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LAJ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36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06605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LAJ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37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93442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LAJ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38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95513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YP</a:t>
            </a:r>
            <a:endParaRPr lang="en-GB" sz="1800" i="1" kern="100"/>
          </a:p>
          <a:p>
            <a:r>
              <a:rPr lang="en-GB" sz="1800" i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39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76943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YP</a:t>
            </a:r>
            <a:endParaRPr lang="en-GB" sz="1800" i="1" kern="10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40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93880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YP</a:t>
            </a:r>
          </a:p>
          <a:p>
            <a:endParaRPr lang="en-GB" sz="1800" i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41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13477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YP</a:t>
            </a:r>
          </a:p>
          <a:p>
            <a:r>
              <a:rPr lang="en-GB" sz="1800" i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42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24293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YP</a:t>
            </a:r>
            <a:endParaRPr lang="en-GB" sz="1800" i="1" u="sng" kern="10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43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46793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2B507-F552-BC2E-F086-E5DCE1F96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1A17A4-22E4-B1F9-9743-B75871D848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51E095-6ABD-8A17-9855-F25DB62E2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YP</a:t>
            </a:r>
            <a:r>
              <a:rPr lang="en-GB" sz="1800" b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GB" sz="1800" b="1" i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1800" b="1" i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b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b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3FC2D-6132-7FA5-9553-7162E46D2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98544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YP</a:t>
            </a:r>
          </a:p>
          <a:p>
            <a:endParaRPr lang="en-NO">
              <a:latin typeface="Apto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44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70873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YP</a:t>
            </a:r>
          </a:p>
          <a:p>
            <a:endParaRPr lang="en-GB" sz="1800" i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45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48141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YP</a:t>
            </a:r>
            <a:endParaRPr lang="en-GB" sz="1800" i="1" kern="1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46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7550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Both</a:t>
            </a:r>
            <a:r>
              <a:rPr lang="en-GB" sz="1800" i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en-NO" sz="1800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NO" sz="1800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47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179307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Both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48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94464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4E967-4177-5E21-BAF7-47DBCABBB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594329-85DF-94B1-5AC8-F6303F781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435118-7698-E82D-19B7-DDA3FB0CF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YP</a:t>
            </a:r>
            <a:r>
              <a:rPr lang="en-GB" sz="1800" b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GB" sz="1800" b="1" i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1800" b="1" i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b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b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CE304-F3B3-344E-99A6-895BC0B51A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49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28391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339BF-367D-7ADF-4B48-1C7D7CE2A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F0B2E6-CFF7-7C5A-7EEC-6810FC02C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6EA4C4-021D-6FD9-53A7-1DBF93A1C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YP</a:t>
            </a:r>
            <a:r>
              <a:rPr lang="en-GB" sz="1800" b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GB" sz="1800" b="1" i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1800" b="1" i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b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b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17A78-C681-E3E6-FB42-7E71B8D6AF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16893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LAJ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16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15080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Sources: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Example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singular: </a:t>
            </a:r>
            <a:r>
              <a:rPr lang="nb-NO" i="1" dirty="0">
                <a:hlinkClick r:id="rId3"/>
              </a:rPr>
              <a:t>https://americanreddevils.com</a:t>
            </a:r>
            <a:endParaRPr lang="nb-N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Example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plural: </a:t>
            </a:r>
            <a:r>
              <a:rPr lang="nb-NO" i="1" dirty="0">
                <a:hlinkClick r:id="rId4"/>
              </a:rPr>
              <a:t>https://en.wikipedia.org</a:t>
            </a:r>
            <a:endParaRPr lang="nb-NO" dirty="0">
              <a:hlinkClick r:id="rId4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924F6-8B33-8549-8250-3C38A0D87343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1845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14A83-2C3A-3629-56FF-A9CAD54EE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FAE1CA-6BDA-B4F9-94A9-ADF856D28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8A5BD3-A188-B1D3-DDB1-286412B6C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YP</a:t>
            </a:r>
            <a:r>
              <a:rPr lang="en-GB" sz="1800" b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GB" sz="1800" b="1" i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1800" b="1" i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b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b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F21F8-593E-26AA-1B31-A6BE822C1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18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38063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924F6-8B33-8549-8250-3C38A0D87343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14047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Sources: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Example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singular: </a:t>
            </a:r>
            <a:r>
              <a:rPr lang="nb-NO" i="1" dirty="0">
                <a:hlinkClick r:id="rId3"/>
              </a:rPr>
              <a:t>https://americanreddevils.com</a:t>
            </a:r>
            <a:endParaRPr lang="nb-N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Example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plural: </a:t>
            </a:r>
            <a:r>
              <a:rPr lang="nb-NO" i="1" dirty="0">
                <a:hlinkClick r:id="rId4"/>
              </a:rPr>
              <a:t>https://en.wikipedia.org</a:t>
            </a:r>
            <a:endParaRPr lang="nb-NO" dirty="0">
              <a:hlinkClick r:id="rId4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924F6-8B33-8549-8250-3C38A0D87343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944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6C850-2F51-4853-FDC6-126EE919E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08826-8150-1E98-5E26-E74506DAC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8D99AD-4E93-C3D2-82C0-8C4002F18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YP</a:t>
            </a:r>
            <a:r>
              <a:rPr lang="en-GB" sz="1800" b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GB" sz="1800" b="1" i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1800" b="1" i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b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b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DA7D5-BA6B-BDC5-B377-7729247CEA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32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15157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2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Document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Author’s name and last name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Address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the icon below to add a picture</a:t>
            </a:r>
          </a:p>
        </p:txBody>
      </p:sp>
    </p:spTree>
    <p:extLst>
      <p:ext uri="{BB962C8B-B14F-4D97-AF65-F5344CB8AC3E}">
        <p14:creationId xmlns:p14="http://schemas.microsoft.com/office/powerpoint/2010/main" val="615897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75264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1905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2" cy="6858000"/>
          </a:xfrm>
          <a:prstGeom prst="rect">
            <a:avLst/>
          </a:prstGeom>
        </p:spPr>
      </p:pic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Document title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Author’s name and last name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Address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the icon below to add a picture</a:t>
            </a:r>
          </a:p>
        </p:txBody>
      </p:sp>
    </p:spTree>
    <p:extLst>
      <p:ext uri="{BB962C8B-B14F-4D97-AF65-F5344CB8AC3E}">
        <p14:creationId xmlns:p14="http://schemas.microsoft.com/office/powerpoint/2010/main" val="1334680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1405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082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70224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4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2" cy="6858000"/>
          </a:xfrm>
          <a:prstGeom prst="rect">
            <a:avLst/>
          </a:prstGeom>
        </p:spPr>
      </p:pic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Document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Author’s name and last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Address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the icon below to add a picture</a:t>
            </a:r>
          </a:p>
        </p:txBody>
      </p:sp>
    </p:spTree>
    <p:extLst>
      <p:ext uri="{BB962C8B-B14F-4D97-AF65-F5344CB8AC3E}">
        <p14:creationId xmlns:p14="http://schemas.microsoft.com/office/powerpoint/2010/main" val="21085393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5416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4416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7770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734931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566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7876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87642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34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Tittel dokumentet settes her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Her kommer en utdypning eller undertittel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 dirty="0"/>
              <a:t>Forfatters Navn og Etternavn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nb-NO" noProof="0" dirty="0"/>
              <a:t>Eventuelle adresser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på bildeikon hvis du vil legge til bilde</a:t>
            </a:r>
          </a:p>
        </p:txBody>
      </p:sp>
    </p:spTree>
    <p:extLst>
      <p:ext uri="{BB962C8B-B14F-4D97-AF65-F5344CB8AC3E}">
        <p14:creationId xmlns:p14="http://schemas.microsoft.com/office/powerpoint/2010/main" val="4219377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2" cy="6858000"/>
          </a:xfrm>
          <a:prstGeom prst="rect">
            <a:avLst/>
          </a:prstGeom>
        </p:spPr>
      </p:pic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Document title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Author’s name and last name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Address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the icon below to add a picture</a:t>
            </a:r>
          </a:p>
        </p:txBody>
      </p:sp>
    </p:spTree>
    <p:extLst>
      <p:ext uri="{BB962C8B-B14F-4D97-AF65-F5344CB8AC3E}">
        <p14:creationId xmlns:p14="http://schemas.microsoft.com/office/powerpoint/2010/main" val="2267822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50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1819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56DEE-ECD7-4857-92A6-90269DFA2DF5}" type="datetimeFigureOut">
              <a:rPr lang="en-US" noProof="0" smtClean="0"/>
              <a:t>12/8/25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961-D91A-442E-803D-6BE684C4B44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94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7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56DEE-ECD7-4857-92A6-90269DFA2DF5}" type="datetimeFigureOut">
              <a:rPr lang="en-US" noProof="0" smtClean="0"/>
              <a:t>12/8/25</a:t>
            </a:fld>
            <a:endParaRPr lang="en-US" noProof="0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961-D91A-442E-803D-6BE684C4B44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761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56DEE-ECD7-4857-92A6-90269DFA2DF5}" type="datetimeFigureOut">
              <a:rPr lang="en-US" noProof="0" smtClean="0"/>
              <a:t>12/8/25</a:t>
            </a:fld>
            <a:endParaRPr lang="en-US" noProof="0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961-D91A-442E-803D-6BE684C4B44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8619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56DEE-ECD7-4857-92A6-90269DFA2DF5}" type="datetimeFigureOut">
              <a:rPr lang="en-US" noProof="0" smtClean="0"/>
              <a:t>12/8/25</a:t>
            </a:fld>
            <a:endParaRPr lang="en-US" noProof="0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961-D91A-442E-803D-6BE684C4B44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2543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1185-024-09301-7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463" y="1118585"/>
            <a:ext cx="8346712" cy="1811813"/>
          </a:xfrm>
        </p:spPr>
        <p:txBody>
          <a:bodyPr>
            <a:normAutofit fontScale="90000"/>
          </a:bodyPr>
          <a:lstStyle/>
          <a:p>
            <a:r>
              <a:rPr lang="nb-NO" sz="5400" i="1" dirty="0" err="1"/>
              <a:t>Syntactic</a:t>
            </a:r>
            <a:r>
              <a:rPr lang="nb-NO" sz="5400" i="1" dirty="0"/>
              <a:t> Singular vs. </a:t>
            </a:r>
            <a:r>
              <a:rPr lang="nb-NO" sz="5400" i="1" dirty="0" err="1"/>
              <a:t>Semantic</a:t>
            </a:r>
            <a:r>
              <a:rPr lang="nb-NO" sz="5400" i="1" dirty="0"/>
              <a:t> Plural in Russian, </a:t>
            </a:r>
            <a:r>
              <a:rPr lang="nb-NO" sz="5400" i="1" dirty="0" err="1"/>
              <a:t>Ukrainian</a:t>
            </a:r>
            <a:r>
              <a:rPr lang="nb-NO" sz="5400" i="1" dirty="0"/>
              <a:t>, and </a:t>
            </a:r>
            <a:r>
              <a:rPr lang="nb-NO" sz="5400" i="1" dirty="0" err="1"/>
              <a:t>beyond</a:t>
            </a:r>
            <a:r>
              <a:rPr lang="nb-NO" sz="5400" i="1" dirty="0"/>
              <a:t>  </a:t>
            </a:r>
            <a:endParaRPr lang="nb-NO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54463" y="2942591"/>
            <a:ext cx="7160849" cy="1126695"/>
          </a:xfrm>
        </p:spPr>
        <p:txBody>
          <a:bodyPr/>
          <a:lstStyle/>
          <a:p>
            <a:r>
              <a:rPr lang="nb-NO" sz="3600" i="1" dirty="0" err="1"/>
              <a:t>What</a:t>
            </a:r>
            <a:r>
              <a:rPr lang="nb-NO" sz="3600" i="1" dirty="0"/>
              <a:t> is (not) happening and </a:t>
            </a:r>
            <a:r>
              <a:rPr lang="nb-NO" sz="3600" i="1" dirty="0" err="1"/>
              <a:t>how</a:t>
            </a:r>
            <a:r>
              <a:rPr lang="nb-NO" sz="3600" i="1" dirty="0"/>
              <a:t> </a:t>
            </a:r>
            <a:r>
              <a:rPr lang="nb-NO" sz="3600" i="1" dirty="0" err="1"/>
              <a:t>that</a:t>
            </a:r>
            <a:r>
              <a:rPr lang="nb-NO" sz="3600" i="1" dirty="0"/>
              <a:t> </a:t>
            </a:r>
            <a:r>
              <a:rPr lang="nb-NO" sz="3600" i="1" dirty="0" err="1"/>
              <a:t>might</a:t>
            </a:r>
            <a:r>
              <a:rPr lang="nb-NO" sz="3600" i="1" dirty="0"/>
              <a:t> </a:t>
            </a:r>
            <a:r>
              <a:rPr lang="nb-NO" sz="3600" i="1" dirty="0" err="1"/>
              <a:t>change</a:t>
            </a:r>
            <a:r>
              <a:rPr lang="nb-NO" sz="3600" i="1" dirty="0"/>
              <a:t> in </a:t>
            </a:r>
            <a:r>
              <a:rPr lang="nb-NO" sz="3600" i="1" dirty="0" err="1"/>
              <a:t>the</a:t>
            </a:r>
            <a:r>
              <a:rPr lang="nb-NO" sz="3600" i="1" dirty="0"/>
              <a:t> age </a:t>
            </a:r>
            <a:r>
              <a:rPr lang="nb-NO" sz="3600" i="1" dirty="0" err="1"/>
              <a:t>of</a:t>
            </a:r>
            <a:r>
              <a:rPr lang="nb-NO" sz="3600" i="1" dirty="0"/>
              <a:t> AI </a:t>
            </a:r>
            <a:endParaRPr lang="nb-NO" sz="36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54464" y="4048983"/>
            <a:ext cx="6394086" cy="1851755"/>
          </a:xfrm>
        </p:spPr>
        <p:txBody>
          <a:bodyPr>
            <a:normAutofit/>
          </a:bodyPr>
          <a:lstStyle/>
          <a:p>
            <a:r>
              <a:rPr lang="nb-NO" sz="2800" dirty="0"/>
              <a:t>Laura A. Janda</a:t>
            </a:r>
          </a:p>
          <a:p>
            <a:r>
              <a:rPr lang="nb-NO" sz="2800" dirty="0"/>
              <a:t>(</a:t>
            </a:r>
            <a:r>
              <a:rPr lang="nb-NO" sz="2800" dirty="0" err="1"/>
              <a:t>with</a:t>
            </a:r>
            <a:r>
              <a:rPr lang="nb-NO" sz="2800" dirty="0"/>
              <a:t> Tore Nesset and </a:t>
            </a:r>
            <a:r>
              <a:rPr lang="nb-NO" sz="2800" dirty="0" err="1"/>
              <a:t>Yuliia</a:t>
            </a:r>
            <a:r>
              <a:rPr lang="nb-NO" sz="2800" dirty="0"/>
              <a:t> </a:t>
            </a:r>
            <a:r>
              <a:rPr lang="nb-NO" sz="2800" dirty="0" err="1"/>
              <a:t>Palii</a:t>
            </a:r>
            <a:r>
              <a:rPr lang="nb-NO" sz="2800" dirty="0"/>
              <a:t>)</a:t>
            </a:r>
          </a:p>
          <a:p>
            <a:endParaRPr lang="nb-NO" sz="3200" dirty="0"/>
          </a:p>
        </p:txBody>
      </p:sp>
      <p:pic>
        <p:nvPicPr>
          <p:cNvPr id="8" name="Plassholder for bilde 7" descr="Et bilde som inneholder utendørs, himmel&#10;&#10;Automatisk generert beskrivelse">
            <a:extLst>
              <a:ext uri="{FF2B5EF4-FFF2-40B4-BE49-F238E27FC236}">
                <a16:creationId xmlns:a16="http://schemas.microsoft.com/office/drawing/2014/main" id="{6E92E5F7-8577-894F-CD20-F31EB1AA6A5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7" r="24927"/>
          <a:stretch>
            <a:fillRect/>
          </a:stretch>
        </p:blipFill>
        <p:spPr/>
      </p:pic>
      <p:pic>
        <p:nvPicPr>
          <p:cNvPr id="6" name="Picture 5" descr="clear3large.png">
            <a:extLst>
              <a:ext uri="{FF2B5EF4-FFF2-40B4-BE49-F238E27FC236}">
                <a16:creationId xmlns:a16="http://schemas.microsoft.com/office/drawing/2014/main" id="{AEA4CDC0-73F4-DDF1-605E-B573959906C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516" y="5483152"/>
            <a:ext cx="3895725" cy="117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79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ilde av Prasad, Dilip K.">
            <a:extLst>
              <a:ext uri="{FF2B5EF4-FFF2-40B4-BE49-F238E27FC236}">
                <a16:creationId xmlns:a16="http://schemas.microsoft.com/office/drawing/2014/main" id="{43FE0305-1403-CFA2-2F99-20F0CEFF5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1" y="-27782"/>
            <a:ext cx="5530851" cy="691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26F6B3-2427-14D9-B0EE-41AB2FCEF131}"/>
              </a:ext>
            </a:extLst>
          </p:cNvPr>
          <p:cNvSpPr txBox="1"/>
          <p:nvPr/>
        </p:nvSpPr>
        <p:spPr>
          <a:xfrm>
            <a:off x="5662246" y="140677"/>
            <a:ext cx="640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800" dirty="0"/>
              <a:t>My colleague in the Computer Science Department at UiT, Dilip Prasad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3361A4D5-2C51-516B-7A6C-DAFD1870B4CD}"/>
              </a:ext>
            </a:extLst>
          </p:cNvPr>
          <p:cNvSpPr/>
          <p:nvPr/>
        </p:nvSpPr>
        <p:spPr>
          <a:xfrm>
            <a:off x="6096000" y="1094784"/>
            <a:ext cx="4888523" cy="2016369"/>
          </a:xfrm>
          <a:prstGeom prst="wedgeRoundRectCallout">
            <a:avLst>
              <a:gd name="adj1" fmla="val -117053"/>
              <a:gd name="adj2" fmla="val 78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3200" dirty="0"/>
              <a:t>“Laura, most of what’s on the internet is not going to be written by human beings.”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02D6C-40FE-E3DA-EB70-B6760ED1EE5C}"/>
              </a:ext>
            </a:extLst>
          </p:cNvPr>
          <p:cNvSpPr txBox="1"/>
          <p:nvPr/>
        </p:nvSpPr>
        <p:spPr>
          <a:xfrm>
            <a:off x="5990492" y="3429000"/>
            <a:ext cx="574430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Thompson et al. (2024) estimate that a “shocking” 57.1% of texts on the Internet are machine-generated, a growing trend, particularly for low-resource languages targeted by multi-way machine translations.</a:t>
            </a:r>
            <a:r>
              <a:rPr lang="en-NO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1722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105B8-1404-4EA1-DA0D-46D4FA81B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LLMs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07176-803F-A340-13BE-5BFFB88B5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832"/>
            <a:ext cx="5813323" cy="4643131"/>
          </a:xfrm>
        </p:spPr>
        <p:txBody>
          <a:bodyPr/>
          <a:lstStyle/>
          <a:p>
            <a:r>
              <a:rPr lang="en-US" dirty="0"/>
              <a:t>An LLM tokenizes language into units and computes the probability of the next unit in a string</a:t>
            </a:r>
            <a:r>
              <a:rPr lang="en-NO" dirty="0"/>
              <a:t> </a:t>
            </a:r>
          </a:p>
          <a:p>
            <a:r>
              <a:rPr lang="en-NO" dirty="0"/>
              <a:t>Bender et al. 2021 “On the Dangers of Stochastic Parrots”</a:t>
            </a:r>
          </a:p>
          <a:p>
            <a:r>
              <a:rPr lang="en-US" dirty="0"/>
              <a:t>LLMs tend to perpetuate and often exaggerate biases present in training data (Manning 2022)</a:t>
            </a:r>
            <a:r>
              <a:rPr lang="en-NO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9F66AE-34FA-E513-BD0E-798D97C1B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71"/>
          <a:stretch>
            <a:fillRect/>
          </a:stretch>
        </p:blipFill>
        <p:spPr bwMode="auto">
          <a:xfrm>
            <a:off x="6872748" y="0"/>
            <a:ext cx="53192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FA0FA9-CDD4-C86D-838F-74511090407D}"/>
              </a:ext>
            </a:extLst>
          </p:cNvPr>
          <p:cNvSpPr/>
          <p:nvPr/>
        </p:nvSpPr>
        <p:spPr>
          <a:xfrm>
            <a:off x="992459" y="5374888"/>
            <a:ext cx="5452946" cy="1182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3200" b="1" dirty="0"/>
              <a:t>BUT</a:t>
            </a:r>
            <a:r>
              <a:rPr lang="en-NO" sz="3200" dirty="0"/>
              <a:t>: no one has looked at grammatical bias in LLMs</a:t>
            </a:r>
          </a:p>
        </p:txBody>
      </p:sp>
    </p:spTree>
    <p:extLst>
      <p:ext uri="{BB962C8B-B14F-4D97-AF65-F5344CB8AC3E}">
        <p14:creationId xmlns:p14="http://schemas.microsoft.com/office/powerpoint/2010/main" val="2398480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23994-F395-55F2-515A-2EC32F111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Human-AI interaction on a massive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14FC1-C93E-D282-4E1B-3A172203A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Millions (billions?) of people can converse with LLM-sourced chatbots on an unlimited and even intimate basis (cf. “numerous weak ties” and “first-order ties”)</a:t>
            </a:r>
            <a:r>
              <a:rPr lang="en-NO" dirty="0"/>
              <a:t> </a:t>
            </a:r>
          </a:p>
          <a:p>
            <a:r>
              <a:rPr lang="en-US" dirty="0"/>
              <a:t>We know that human beings are sensitive to frequency distributions in language (Bybee 2015)</a:t>
            </a:r>
          </a:p>
          <a:p>
            <a:r>
              <a:rPr lang="en-US" dirty="0"/>
              <a:t>Will LLMs serve the role of “sociolinguistic icons” (Eckert 2000) to which people accommodate their speech in a process of “</a:t>
            </a:r>
            <a:r>
              <a:rPr lang="en-US" dirty="0" err="1"/>
              <a:t>koineization</a:t>
            </a:r>
            <a:r>
              <a:rPr lang="en-US" dirty="0"/>
              <a:t>” (Kerswill 2002)? </a:t>
            </a:r>
            <a:r>
              <a:rPr lang="en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3512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2BE79-B496-F98D-7820-96FA8F238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95F4-19E5-3D2B-0DC9-AAA64BBB0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463" y="1790700"/>
            <a:ext cx="9931037" cy="2727512"/>
          </a:xfrm>
        </p:spPr>
        <p:txBody>
          <a:bodyPr>
            <a:normAutofit fontScale="90000"/>
          </a:bodyPr>
          <a:lstStyle/>
          <a:p>
            <a:br>
              <a:rPr lang="en-NO" sz="5400" dirty="0"/>
            </a:br>
            <a:br>
              <a:rPr lang="en-NO" sz="5400" dirty="0"/>
            </a:br>
            <a:br>
              <a:rPr lang="en-NO" sz="5400" dirty="0"/>
            </a:br>
            <a:br>
              <a:rPr lang="en-NO" sz="5400" dirty="0"/>
            </a:br>
            <a:br>
              <a:rPr lang="en-NO" sz="5400" dirty="0"/>
            </a:br>
            <a:br>
              <a:rPr lang="en-NO" sz="5400" dirty="0"/>
            </a:br>
            <a:br>
              <a:rPr lang="en-NO" sz="5400" dirty="0"/>
            </a:br>
            <a:br>
              <a:rPr lang="en-NO" sz="5400" dirty="0"/>
            </a:br>
            <a:r>
              <a:rPr lang="en-NO" sz="5400" dirty="0"/>
              <a:t>Singular vs. Plural variation </a:t>
            </a:r>
            <a:br>
              <a:rPr lang="en-NO" sz="5400" dirty="0"/>
            </a:br>
            <a:r>
              <a:rPr lang="en-NO" sz="5400" dirty="0"/>
              <a:t>	Alternative construals of the 	“same” reality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564E2AF-B983-6A5F-F85F-83695D0CD1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43740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EE19B-DED7-A9FF-8862-ABA2667B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vs. Plural (</a:t>
            </a:r>
            <a:r>
              <a:rPr lang="en-US" dirty="0" err="1"/>
              <a:t>SvP</a:t>
            </a:r>
            <a:r>
              <a:rPr lang="en-US" dirty="0"/>
              <a:t>) variation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61FA1-31C9-34A3-4583-258EBCDC4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Corbett (2000) describes number as at once deceptively simple, yet “the </a:t>
            </a:r>
            <a:r>
              <a:rPr lang="en-US" b="1" dirty="0"/>
              <a:t>most underestimated of grammatical categories</a:t>
            </a:r>
            <a:r>
              <a:rPr lang="en-US" dirty="0"/>
              <a:t>”, presenting complex facts that differ across languages.</a:t>
            </a:r>
            <a:r>
              <a:rPr lang="en-NO" dirty="0"/>
              <a:t> </a:t>
            </a:r>
          </a:p>
          <a:p>
            <a:r>
              <a:rPr lang="en-US" dirty="0"/>
              <a:t>Grammatical number is the context for many types of variation, such as </a:t>
            </a:r>
            <a:r>
              <a:rPr lang="en-US" b="1" dirty="0"/>
              <a:t>syntactic Singular agreement </a:t>
            </a:r>
            <a:r>
              <a:rPr lang="en-US" dirty="0"/>
              <a:t>motivated by a Singular noun vs. </a:t>
            </a:r>
            <a:r>
              <a:rPr lang="en-US" b="1" dirty="0"/>
              <a:t>semantic Plural agreement </a:t>
            </a:r>
            <a:r>
              <a:rPr lang="en-US" dirty="0"/>
              <a:t>motivated by the fact that the noun refers to a multitude of individuals. This tug-of-war between syntax and semantics lies at the heart of controversies about grammatical agreement (Corbett 2006, </a:t>
            </a:r>
            <a:r>
              <a:rPr lang="en-US" dirty="0" err="1"/>
              <a:t>Kibrik</a:t>
            </a:r>
            <a:r>
              <a:rPr lang="en-US" dirty="0"/>
              <a:t> 2019).</a:t>
            </a:r>
            <a:r>
              <a:rPr lang="en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840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4358-1CF7-5F42-E7A4-E9A680148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9280"/>
          </a:xfrm>
        </p:spPr>
        <p:txBody>
          <a:bodyPr/>
          <a:lstStyle/>
          <a:p>
            <a:r>
              <a:rPr lang="en-NO" dirty="0"/>
              <a:t>Plurals and Masses in English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E91DC-FDEC-7E25-4A00-4B7F102A0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32" y="1386404"/>
            <a:ext cx="11471563" cy="54715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NO" dirty="0"/>
              <a:t>Johnson </a:t>
            </a:r>
            <a:r>
              <a:rPr lang="en-US" dirty="0"/>
              <a:t>(1987: 26) the same group of objects can be construed both as a mass and as a number of individuals</a:t>
            </a:r>
          </a:p>
          <a:p>
            <a:pPr marL="0" indent="0">
              <a:buNone/>
            </a:pPr>
            <a:r>
              <a:rPr lang="en-NO" dirty="0"/>
              <a:t> </a:t>
            </a:r>
          </a:p>
          <a:p>
            <a:pPr marL="0" indent="0">
              <a:buNone/>
            </a:pPr>
            <a:r>
              <a:rPr lang="en-US" dirty="0"/>
              <a:t>Lakoff (1987: 427–428)</a:t>
            </a:r>
            <a:r>
              <a:rPr lang="en-NO" dirty="0"/>
              <a:t> and </a:t>
            </a:r>
            <a:r>
              <a:rPr lang="en-US" dirty="0" err="1"/>
              <a:t>Langacker</a:t>
            </a:r>
            <a:r>
              <a:rPr lang="en-US" dirty="0"/>
              <a:t> (2008: 130–140)</a:t>
            </a:r>
            <a:r>
              <a:rPr lang="en-NO" dirty="0"/>
              <a:t>:</a:t>
            </a:r>
          </a:p>
          <a:p>
            <a:pPr marL="0" indent="0">
              <a:buNone/>
            </a:pPr>
            <a:r>
              <a:rPr lang="en-NO" dirty="0"/>
              <a:t>masses portrayed as “non-plural mass” (</a:t>
            </a:r>
            <a:r>
              <a:rPr lang="en-NO" i="1" dirty="0"/>
              <a:t>sand</a:t>
            </a:r>
            <a:r>
              <a:rPr lang="en-NO" dirty="0"/>
              <a:t>) vs. “plural mass” (</a:t>
            </a:r>
            <a:r>
              <a:rPr lang="en-NO" i="1" dirty="0"/>
              <a:t>cats</a:t>
            </a:r>
            <a:r>
              <a:rPr lang="en-NO" dirty="0"/>
              <a:t>)</a:t>
            </a:r>
          </a:p>
          <a:p>
            <a:pPr marL="0" indent="0">
              <a:buNone/>
            </a:pPr>
            <a:endParaRPr lang="en-NO" dirty="0"/>
          </a:p>
          <a:p>
            <a:pPr marL="457200" lvl="1" indent="0">
              <a:buNone/>
            </a:pPr>
            <a:r>
              <a:rPr lang="en-US" sz="2800" dirty="0"/>
              <a:t>			(1) </a:t>
            </a:r>
            <a:r>
              <a:rPr lang="en-US" sz="2800" i="1" dirty="0"/>
              <a:t>all/most sand/cats/*cat</a:t>
            </a:r>
          </a:p>
          <a:p>
            <a:pPr marL="457200" lvl="1" indent="0">
              <a:buNone/>
            </a:pPr>
            <a:r>
              <a:rPr lang="en-US" sz="2800" dirty="0"/>
              <a:t>			(2) </a:t>
            </a:r>
            <a:r>
              <a:rPr lang="en-US" sz="2800" i="1" dirty="0"/>
              <a:t>They’re looking for *cat/sand/cats.</a:t>
            </a:r>
            <a:endParaRPr lang="en-NO" sz="2800" dirty="0"/>
          </a:p>
          <a:p>
            <a:pPr marL="457200" lvl="1" indent="0">
              <a:buNone/>
            </a:pPr>
            <a:r>
              <a:rPr lang="en-US" sz="2800" dirty="0"/>
              <a:t>			(3) </a:t>
            </a:r>
            <a:r>
              <a:rPr lang="en-US" sz="2800" i="1" dirty="0"/>
              <a:t>a cat/*sand/*cats</a:t>
            </a:r>
            <a:endParaRPr lang="en-NO" sz="2800" dirty="0"/>
          </a:p>
          <a:p>
            <a:pPr marL="457200" lvl="1" indent="0">
              <a:buNone/>
            </a:pPr>
            <a:r>
              <a:rPr lang="en-US" sz="2800" dirty="0"/>
              <a:t>			(4) </a:t>
            </a:r>
            <a:r>
              <a:rPr lang="en-US" sz="2800" i="1" dirty="0"/>
              <a:t>those/these/many/few/several/numerous 					cats vs. that/this/much/little sand</a:t>
            </a:r>
            <a:endParaRPr lang="en-NO" sz="2800" dirty="0"/>
          </a:p>
          <a:p>
            <a:pPr marL="457200" lvl="1" indent="0">
              <a:buNone/>
            </a:pPr>
            <a:r>
              <a:rPr lang="en-US" sz="2800" dirty="0"/>
              <a:t>			(5) </a:t>
            </a:r>
            <a:r>
              <a:rPr lang="en-US" sz="2800" i="1" dirty="0"/>
              <a:t>three cats/*sand</a:t>
            </a:r>
            <a:endParaRPr lang="en-NO" sz="2800" dirty="0"/>
          </a:p>
          <a:p>
            <a:endParaRPr lang="en-NO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C6694BC0-5C48-AD99-FEFD-47864BFAAB03}"/>
              </a:ext>
            </a:extLst>
          </p:cNvPr>
          <p:cNvSpPr/>
          <p:nvPr/>
        </p:nvSpPr>
        <p:spPr>
          <a:xfrm>
            <a:off x="2558142" y="4013860"/>
            <a:ext cx="593767" cy="1217551"/>
          </a:xfrm>
          <a:prstGeom prst="leftBrace">
            <a:avLst>
              <a:gd name="adj1" fmla="val 8333"/>
              <a:gd name="adj2" fmla="val 54877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7AB841-324A-AECC-E6F0-AA26059B174B}"/>
              </a:ext>
            </a:extLst>
          </p:cNvPr>
          <p:cNvSpPr txBox="1"/>
          <p:nvPr/>
        </p:nvSpPr>
        <p:spPr>
          <a:xfrm>
            <a:off x="273132" y="3714694"/>
            <a:ext cx="2256312" cy="18158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NO" sz="2800" dirty="0"/>
              <a:t>Mass and Plural behave the same way</a:t>
            </a:r>
          </a:p>
        </p:txBody>
      </p:sp>
    </p:spTree>
    <p:extLst>
      <p:ext uri="{BB962C8B-B14F-4D97-AF65-F5344CB8AC3E}">
        <p14:creationId xmlns:p14="http://schemas.microsoft.com/office/powerpoint/2010/main" val="901594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2BB71B3-14E1-A93D-DD36-9003AC0E936A}"/>
              </a:ext>
            </a:extLst>
          </p:cNvPr>
          <p:cNvGrpSpPr/>
          <p:nvPr/>
        </p:nvGrpSpPr>
        <p:grpSpPr>
          <a:xfrm>
            <a:off x="1451293" y="1382024"/>
            <a:ext cx="9915800" cy="2996408"/>
            <a:chOff x="594545" y="1217154"/>
            <a:chExt cx="11002912" cy="38634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1AF0FBE-397B-00EA-E697-01267078A8B7}"/>
                </a:ext>
              </a:extLst>
            </p:cNvPr>
            <p:cNvSpPr/>
            <p:nvPr/>
          </p:nvSpPr>
          <p:spPr>
            <a:xfrm>
              <a:off x="594545" y="1929641"/>
              <a:ext cx="5090983" cy="3150973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CC4E1BC-6A27-90FA-30E8-0A008E26349E}"/>
                </a:ext>
              </a:extLst>
            </p:cNvPr>
            <p:cNvSpPr/>
            <p:nvPr/>
          </p:nvSpPr>
          <p:spPr>
            <a:xfrm>
              <a:off x="785650" y="3029605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AAA863E-79AC-5216-46B4-BF2ABD79ABA3}"/>
                </a:ext>
              </a:extLst>
            </p:cNvPr>
            <p:cNvSpPr/>
            <p:nvPr/>
          </p:nvSpPr>
          <p:spPr>
            <a:xfrm>
              <a:off x="1416269" y="2462544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72318CA-73B4-12E9-2DE4-6A6861F9AEB4}"/>
                </a:ext>
              </a:extLst>
            </p:cNvPr>
            <p:cNvSpPr/>
            <p:nvPr/>
          </p:nvSpPr>
          <p:spPr>
            <a:xfrm>
              <a:off x="2212427" y="2299633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D707A8E-B86A-0E81-6561-06547BBEE624}"/>
                </a:ext>
              </a:extLst>
            </p:cNvPr>
            <p:cNvSpPr/>
            <p:nvPr/>
          </p:nvSpPr>
          <p:spPr>
            <a:xfrm>
              <a:off x="3031498" y="2183133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F90D485-4DFB-EEBF-EB04-07080EAC3160}"/>
                </a:ext>
              </a:extLst>
            </p:cNvPr>
            <p:cNvSpPr/>
            <p:nvPr/>
          </p:nvSpPr>
          <p:spPr>
            <a:xfrm>
              <a:off x="3668844" y="2462544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03DD5AC-D299-E20C-615A-2D3A8FEA873B}"/>
                </a:ext>
              </a:extLst>
            </p:cNvPr>
            <p:cNvSpPr/>
            <p:nvPr/>
          </p:nvSpPr>
          <p:spPr>
            <a:xfrm>
              <a:off x="4487916" y="2759460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6CECF9A-D8D2-A2BF-4FEE-10070316927C}"/>
                </a:ext>
              </a:extLst>
            </p:cNvPr>
            <p:cNvSpPr/>
            <p:nvPr/>
          </p:nvSpPr>
          <p:spPr>
            <a:xfrm>
              <a:off x="4926828" y="3419979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FC6FA1-A258-6621-512A-A5B35A94D551}"/>
                </a:ext>
              </a:extLst>
            </p:cNvPr>
            <p:cNvSpPr/>
            <p:nvPr/>
          </p:nvSpPr>
          <p:spPr>
            <a:xfrm>
              <a:off x="1154468" y="3771082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B65933-4C3A-5948-9BAB-8A55A7D6768B}"/>
                </a:ext>
              </a:extLst>
            </p:cNvPr>
            <p:cNvSpPr/>
            <p:nvPr/>
          </p:nvSpPr>
          <p:spPr>
            <a:xfrm>
              <a:off x="1821874" y="4195757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E86757C-C6F4-33AA-4E9E-6452265CC26C}"/>
                </a:ext>
              </a:extLst>
            </p:cNvPr>
            <p:cNvSpPr/>
            <p:nvPr/>
          </p:nvSpPr>
          <p:spPr>
            <a:xfrm>
              <a:off x="4188372" y="3978164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34630D-B844-40E8-F145-1CBCA557F276}"/>
                </a:ext>
              </a:extLst>
            </p:cNvPr>
            <p:cNvSpPr/>
            <p:nvPr/>
          </p:nvSpPr>
          <p:spPr>
            <a:xfrm>
              <a:off x="1813961" y="3205582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ABA7B83-8456-8571-22EC-A4B019A2AAFF}"/>
                </a:ext>
              </a:extLst>
            </p:cNvPr>
            <p:cNvSpPr/>
            <p:nvPr/>
          </p:nvSpPr>
          <p:spPr>
            <a:xfrm>
              <a:off x="2684810" y="3013839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8966532-CC78-16FF-B421-E28045426788}"/>
                </a:ext>
              </a:extLst>
            </p:cNvPr>
            <p:cNvSpPr/>
            <p:nvPr/>
          </p:nvSpPr>
          <p:spPr>
            <a:xfrm>
              <a:off x="3603174" y="3302874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CA47F8-1E2B-5BBF-3F4E-ABC948F08007}"/>
                </a:ext>
              </a:extLst>
            </p:cNvPr>
            <p:cNvSpPr/>
            <p:nvPr/>
          </p:nvSpPr>
          <p:spPr>
            <a:xfrm>
              <a:off x="2576416" y="4024572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0A8E948-EF85-F867-68E0-FE12E912C602}"/>
                </a:ext>
              </a:extLst>
            </p:cNvPr>
            <p:cNvSpPr/>
            <p:nvPr/>
          </p:nvSpPr>
          <p:spPr>
            <a:xfrm>
              <a:off x="3376430" y="4296420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84E312-3DFA-BF17-BC23-5FB3A500502D}"/>
                </a:ext>
              </a:extLst>
            </p:cNvPr>
            <p:cNvSpPr/>
            <p:nvPr/>
          </p:nvSpPr>
          <p:spPr>
            <a:xfrm>
              <a:off x="6506474" y="1929641"/>
              <a:ext cx="5090983" cy="3150973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9F85561-012D-1CCF-1420-ECEA4B702ED7}"/>
                </a:ext>
              </a:extLst>
            </p:cNvPr>
            <p:cNvSpPr/>
            <p:nvPr/>
          </p:nvSpPr>
          <p:spPr>
            <a:xfrm>
              <a:off x="6697579" y="3029605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FBDA25E-61B8-FAB2-C909-C52C856D9670}"/>
                </a:ext>
              </a:extLst>
            </p:cNvPr>
            <p:cNvSpPr/>
            <p:nvPr/>
          </p:nvSpPr>
          <p:spPr>
            <a:xfrm>
              <a:off x="7328198" y="2462544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5C0C387-B7BD-BAD2-77BB-F868823578EF}"/>
                </a:ext>
              </a:extLst>
            </p:cNvPr>
            <p:cNvSpPr/>
            <p:nvPr/>
          </p:nvSpPr>
          <p:spPr>
            <a:xfrm>
              <a:off x="8124356" y="2299633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5A5F9BF-E46A-6E34-A420-78BB2E88A190}"/>
                </a:ext>
              </a:extLst>
            </p:cNvPr>
            <p:cNvSpPr/>
            <p:nvPr/>
          </p:nvSpPr>
          <p:spPr>
            <a:xfrm>
              <a:off x="8943427" y="2183133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548DD06-2098-DB90-1683-0037BD785DF8}"/>
                </a:ext>
              </a:extLst>
            </p:cNvPr>
            <p:cNvSpPr/>
            <p:nvPr/>
          </p:nvSpPr>
          <p:spPr>
            <a:xfrm>
              <a:off x="9580773" y="2462544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612D6F1-EA57-C835-0EDA-AFF0A1A14242}"/>
                </a:ext>
              </a:extLst>
            </p:cNvPr>
            <p:cNvSpPr/>
            <p:nvPr/>
          </p:nvSpPr>
          <p:spPr>
            <a:xfrm>
              <a:off x="10399845" y="2759460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DF19C0F-C332-E6C0-5BD0-87767BA6E83E}"/>
                </a:ext>
              </a:extLst>
            </p:cNvPr>
            <p:cNvSpPr/>
            <p:nvPr/>
          </p:nvSpPr>
          <p:spPr>
            <a:xfrm>
              <a:off x="10838757" y="3419979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0AD2E25-1221-443A-B337-87FCAEBEC6FC}"/>
                </a:ext>
              </a:extLst>
            </p:cNvPr>
            <p:cNvSpPr/>
            <p:nvPr/>
          </p:nvSpPr>
          <p:spPr>
            <a:xfrm>
              <a:off x="7066397" y="3771082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4621C56-2041-45B0-D975-F59A3917D42E}"/>
                </a:ext>
              </a:extLst>
            </p:cNvPr>
            <p:cNvSpPr/>
            <p:nvPr/>
          </p:nvSpPr>
          <p:spPr>
            <a:xfrm>
              <a:off x="7733803" y="4195757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11A61C6-EEFC-4D9B-136E-5F2A45836FA2}"/>
                </a:ext>
              </a:extLst>
            </p:cNvPr>
            <p:cNvSpPr/>
            <p:nvPr/>
          </p:nvSpPr>
          <p:spPr>
            <a:xfrm>
              <a:off x="10100301" y="3978164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6168A7E-F008-14FB-CB2A-A000D612880A}"/>
                </a:ext>
              </a:extLst>
            </p:cNvPr>
            <p:cNvSpPr/>
            <p:nvPr/>
          </p:nvSpPr>
          <p:spPr>
            <a:xfrm>
              <a:off x="7725890" y="3205582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F4D9EA0-FC62-F4FE-959D-A810BAF901C8}"/>
                </a:ext>
              </a:extLst>
            </p:cNvPr>
            <p:cNvSpPr/>
            <p:nvPr/>
          </p:nvSpPr>
          <p:spPr>
            <a:xfrm>
              <a:off x="8596739" y="3013839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CB92AE8-2492-395E-EE4E-022A9B2D0342}"/>
                </a:ext>
              </a:extLst>
            </p:cNvPr>
            <p:cNvSpPr/>
            <p:nvPr/>
          </p:nvSpPr>
          <p:spPr>
            <a:xfrm>
              <a:off x="9515103" y="3302874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D146503-1413-9C3E-C1BC-69ECDC5B9F02}"/>
                </a:ext>
              </a:extLst>
            </p:cNvPr>
            <p:cNvSpPr/>
            <p:nvPr/>
          </p:nvSpPr>
          <p:spPr>
            <a:xfrm>
              <a:off x="8488345" y="4024572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66362FB-892B-5969-1F13-3005D5E9702A}"/>
                </a:ext>
              </a:extLst>
            </p:cNvPr>
            <p:cNvSpPr/>
            <p:nvPr/>
          </p:nvSpPr>
          <p:spPr>
            <a:xfrm>
              <a:off x="9288359" y="4296420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43B299C-5BB9-EBE9-2CAA-EFC81604F6FA}"/>
                </a:ext>
              </a:extLst>
            </p:cNvPr>
            <p:cNvSpPr txBox="1"/>
            <p:nvPr/>
          </p:nvSpPr>
          <p:spPr>
            <a:xfrm>
              <a:off x="1076062" y="1217154"/>
              <a:ext cx="4415674" cy="674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sz="2800"/>
                <a:t>Non-plural Mass Noun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F8618C-344C-A0C5-66F3-DCF60A5EAC7B}"/>
                </a:ext>
              </a:extLst>
            </p:cNvPr>
            <p:cNvSpPr txBox="1"/>
            <p:nvPr/>
          </p:nvSpPr>
          <p:spPr>
            <a:xfrm>
              <a:off x="7073389" y="1268828"/>
              <a:ext cx="40280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sz="2800"/>
                <a:t>Plural Mass Noun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3CCCD8-471A-489F-AC9F-9B92AC9543F1}"/>
              </a:ext>
            </a:extLst>
          </p:cNvPr>
          <p:cNvSpPr txBox="1"/>
          <p:nvPr/>
        </p:nvSpPr>
        <p:spPr>
          <a:xfrm>
            <a:off x="672662" y="207616"/>
            <a:ext cx="11014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/>
              <a:t>Alternative </a:t>
            </a:r>
            <a:r>
              <a:rPr lang="en-GB" sz="3600" b="1" err="1"/>
              <a:t>construals</a:t>
            </a:r>
            <a:r>
              <a:rPr lang="en-GB" sz="3600" b="1"/>
              <a:t> </a:t>
            </a:r>
            <a:r>
              <a:rPr lang="en-GB" sz="3600"/>
              <a:t>as either </a:t>
            </a:r>
            <a:r>
              <a:rPr lang="en-GB" sz="3600" b="1"/>
              <a:t>mass</a:t>
            </a:r>
            <a:r>
              <a:rPr lang="en-GB" sz="3600"/>
              <a:t> or </a:t>
            </a:r>
            <a:r>
              <a:rPr lang="en-GB" sz="3600" b="1"/>
              <a:t>multiplex</a:t>
            </a:r>
            <a:r>
              <a:rPr lang="en-GB" sz="3600"/>
              <a:t> </a:t>
            </a:r>
          </a:p>
          <a:p>
            <a:pPr algn="ctr"/>
            <a:r>
              <a:rPr lang="en-GB" sz="2400"/>
              <a:t>cf. </a:t>
            </a:r>
            <a:r>
              <a:rPr lang="en-GB" sz="2400" err="1"/>
              <a:t>Langacker</a:t>
            </a:r>
            <a:r>
              <a:rPr lang="en-GB" sz="2400"/>
              <a:t> (2008: 131), Johnson (1987: 26)</a:t>
            </a:r>
            <a:endParaRPr lang="en-NO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E136A0-533D-DBA7-52A9-294897BFCFFC}"/>
              </a:ext>
            </a:extLst>
          </p:cNvPr>
          <p:cNvSpPr txBox="1"/>
          <p:nvPr/>
        </p:nvSpPr>
        <p:spPr>
          <a:xfrm>
            <a:off x="383470" y="4837559"/>
            <a:ext cx="64019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/>
              <a:t>Cognitive </a:t>
            </a:r>
            <a:r>
              <a:rPr lang="en-GB" sz="3600" b="1" err="1"/>
              <a:t>multistability</a:t>
            </a:r>
            <a:r>
              <a:rPr lang="en-GB" sz="3600" b="1"/>
              <a:t> </a:t>
            </a:r>
            <a:r>
              <a:rPr lang="en-GB" sz="3600"/>
              <a:t>(Stadler &amp; Kruse 1995), </a:t>
            </a:r>
          </a:p>
          <a:p>
            <a:r>
              <a:rPr lang="en-GB" sz="3600"/>
              <a:t>similar to ambiguous figures </a:t>
            </a:r>
            <a:endParaRPr lang="en-NO" sz="3600"/>
          </a:p>
        </p:txBody>
      </p:sp>
      <p:pic>
        <p:nvPicPr>
          <p:cNvPr id="3078" name="Picture 6" descr="Can exposure to ambiguous figures facilitate creativity?">
            <a:extLst>
              <a:ext uri="{FF2B5EF4-FFF2-40B4-BE49-F238E27FC236}">
                <a16:creationId xmlns:a16="http://schemas.microsoft.com/office/drawing/2014/main" id="{17D2119C-94A4-5D9F-6A37-C2841A0A8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396" y="4575034"/>
            <a:ext cx="5452175" cy="217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109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62029A9-3B9D-274A-258A-A1F30E6E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Agreement, </a:t>
            </a:r>
            <a:r>
              <a:rPr lang="nb-NO" dirty="0" err="1"/>
              <a:t>variation</a:t>
            </a:r>
            <a:r>
              <a:rPr lang="nb-NO" dirty="0"/>
              <a:t>, </a:t>
            </a:r>
            <a:r>
              <a:rPr lang="nb-NO" dirty="0" err="1"/>
              <a:t>learnability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05D06DE-7F75-D3A5-FA19-B3DD4C7F8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245" y="1473836"/>
            <a:ext cx="5724526" cy="3375024"/>
          </a:xfrm>
        </p:spPr>
        <p:txBody>
          <a:bodyPr>
            <a:noAutofit/>
          </a:bodyPr>
          <a:lstStyle/>
          <a:p>
            <a:pPr marL="358775" indent="-358775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In 1922, </a:t>
            </a:r>
            <a:r>
              <a:rPr lang="nb-NO" sz="2400" dirty="0" err="1"/>
              <a:t>three</a:t>
            </a:r>
            <a:r>
              <a:rPr lang="nb-NO" sz="2400" dirty="0"/>
              <a:t> </a:t>
            </a:r>
            <a:r>
              <a:rPr lang="nb-NO" sz="2400" dirty="0" err="1"/>
              <a:t>years</a:t>
            </a:r>
            <a:r>
              <a:rPr lang="nb-NO" sz="2400" dirty="0"/>
              <a:t> </a:t>
            </a:r>
            <a:r>
              <a:rPr lang="nb-NO" sz="2400" dirty="0" err="1"/>
              <a:t>after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resumption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football</a:t>
            </a:r>
            <a:r>
              <a:rPr lang="nb-NO" sz="2400" dirty="0"/>
              <a:t>, </a:t>
            </a:r>
            <a:br>
              <a:rPr lang="nb-NO" sz="2400" dirty="0"/>
            </a:br>
            <a:r>
              <a:rPr lang="nb-NO" sz="2400" b="1" dirty="0">
                <a:solidFill>
                  <a:srgbClr val="00B050"/>
                </a:solidFill>
              </a:rPr>
              <a:t>Manchester United </a:t>
            </a:r>
            <a:r>
              <a:rPr lang="nb-NO" sz="2400" b="1" dirty="0" err="1">
                <a:solidFill>
                  <a:srgbClr val="7030A0"/>
                </a:solidFill>
              </a:rPr>
              <a:t>was</a:t>
            </a:r>
            <a:r>
              <a:rPr lang="nb-NO" sz="2400" dirty="0"/>
              <a:t> </a:t>
            </a:r>
            <a:r>
              <a:rPr lang="nb-NO" sz="2400" dirty="0" err="1"/>
              <a:t>relegated</a:t>
            </a:r>
            <a:br>
              <a:rPr lang="nb-NO" sz="2400" dirty="0"/>
            </a:br>
            <a:r>
              <a:rPr lang="nb-NO" sz="2400" dirty="0"/>
              <a:t>to </a:t>
            </a:r>
            <a:r>
              <a:rPr lang="nb-NO" sz="2400" dirty="0" err="1"/>
              <a:t>the</a:t>
            </a:r>
            <a:r>
              <a:rPr lang="nb-NO" sz="2400" dirty="0"/>
              <a:t> Second </a:t>
            </a:r>
            <a:r>
              <a:rPr lang="nb-NO" sz="2400" dirty="0" err="1"/>
              <a:t>Division</a:t>
            </a:r>
            <a:r>
              <a:rPr lang="nb-NO" sz="2400" dirty="0"/>
              <a:t>. </a:t>
            </a:r>
          </a:p>
          <a:p>
            <a:pPr marL="358775" indent="-358775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At </a:t>
            </a:r>
            <a:r>
              <a:rPr lang="nb-NO" sz="2400" dirty="0" err="1"/>
              <a:t>the</a:t>
            </a:r>
            <a:r>
              <a:rPr lang="nb-NO" sz="2400" dirty="0"/>
              <a:t> end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1921–22 </a:t>
            </a:r>
            <a:r>
              <a:rPr lang="nb-NO" sz="2400" dirty="0" err="1"/>
              <a:t>season</a:t>
            </a:r>
            <a:r>
              <a:rPr lang="nb-NO" sz="2400" dirty="0"/>
              <a:t>,</a:t>
            </a:r>
            <a:br>
              <a:rPr lang="nb-NO" sz="2400" dirty="0"/>
            </a:br>
            <a:r>
              <a:rPr lang="nb-NO" sz="2400" b="1" dirty="0">
                <a:solidFill>
                  <a:srgbClr val="00B050"/>
                </a:solidFill>
              </a:rPr>
              <a:t>Manchester United </a:t>
            </a:r>
            <a:r>
              <a:rPr lang="nb-NO" sz="2400" b="1" dirty="0" err="1">
                <a:solidFill>
                  <a:srgbClr val="7030A0"/>
                </a:solidFill>
              </a:rPr>
              <a:t>were</a:t>
            </a:r>
            <a:r>
              <a:rPr lang="nb-NO" sz="2400" dirty="0"/>
              <a:t> </a:t>
            </a:r>
            <a:r>
              <a:rPr lang="nb-NO" sz="2400" dirty="0" err="1"/>
              <a:t>relegated</a:t>
            </a:r>
            <a:br>
              <a:rPr lang="nb-NO" sz="2400" dirty="0"/>
            </a:br>
            <a:r>
              <a:rPr lang="nb-NO" sz="2400" dirty="0"/>
              <a:t>to </a:t>
            </a:r>
            <a:r>
              <a:rPr lang="nb-NO" sz="2400" dirty="0" err="1"/>
              <a:t>the</a:t>
            </a:r>
            <a:r>
              <a:rPr lang="nb-NO" sz="2400" dirty="0"/>
              <a:t> Second </a:t>
            </a:r>
            <a:r>
              <a:rPr lang="nb-NO" sz="2400" dirty="0" err="1"/>
              <a:t>Division</a:t>
            </a:r>
            <a:r>
              <a:rPr lang="nb-NO" sz="2400" dirty="0"/>
              <a:t>, </a:t>
            </a:r>
            <a:r>
              <a:rPr lang="nb-NO" sz="2400" dirty="0" err="1"/>
              <a:t>having</a:t>
            </a:r>
            <a:r>
              <a:rPr lang="nb-NO" sz="2400" dirty="0"/>
              <a:t> won </a:t>
            </a:r>
            <a:r>
              <a:rPr lang="nb-NO" sz="2400" dirty="0" err="1"/>
              <a:t>only</a:t>
            </a:r>
            <a:r>
              <a:rPr lang="nb-NO" sz="2400" dirty="0"/>
              <a:t> </a:t>
            </a:r>
            <a:r>
              <a:rPr lang="nb-NO" sz="2400" dirty="0" err="1"/>
              <a:t>eight</a:t>
            </a:r>
            <a:r>
              <a:rPr lang="nb-NO" sz="2400" dirty="0"/>
              <a:t> games.</a:t>
            </a:r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CF63EB1A-7C66-928E-B58F-8A60EBC5407B}"/>
              </a:ext>
            </a:extLst>
          </p:cNvPr>
          <p:cNvSpPr txBox="1"/>
          <p:nvPr/>
        </p:nvSpPr>
        <p:spPr>
          <a:xfrm>
            <a:off x="7060407" y="297668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solidFill>
                  <a:srgbClr val="00B050"/>
                </a:solidFill>
              </a:rPr>
              <a:t>CONTROLLER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2B462523-815C-F90B-0F85-413DCC8142D4}"/>
              </a:ext>
            </a:extLst>
          </p:cNvPr>
          <p:cNvSpPr txBox="1"/>
          <p:nvPr/>
        </p:nvSpPr>
        <p:spPr>
          <a:xfrm>
            <a:off x="10689431" y="2976682"/>
            <a:ext cx="130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solidFill>
                  <a:srgbClr val="7030A0"/>
                </a:solidFill>
              </a:rPr>
              <a:t>TARGET</a:t>
            </a:r>
          </a:p>
        </p:txBody>
      </p:sp>
      <p:grpSp>
        <p:nvGrpSpPr>
          <p:cNvPr id="23" name="Gruppe 22">
            <a:extLst>
              <a:ext uri="{FF2B5EF4-FFF2-40B4-BE49-F238E27FC236}">
                <a16:creationId xmlns:a16="http://schemas.microsoft.com/office/drawing/2014/main" id="{78C8B0FE-CEB2-EA7E-A9E4-05B3AED9A94D}"/>
              </a:ext>
            </a:extLst>
          </p:cNvPr>
          <p:cNvGrpSpPr/>
          <p:nvPr/>
        </p:nvGrpSpPr>
        <p:grpSpPr>
          <a:xfrm>
            <a:off x="8847236" y="2808406"/>
            <a:ext cx="1822251" cy="369332"/>
            <a:chOff x="8867180" y="2814399"/>
            <a:chExt cx="1822251" cy="369332"/>
          </a:xfrm>
        </p:grpSpPr>
        <p:cxnSp>
          <p:nvCxnSpPr>
            <p:cNvPr id="8" name="Rett pil 7">
              <a:extLst>
                <a:ext uri="{FF2B5EF4-FFF2-40B4-BE49-F238E27FC236}">
                  <a16:creationId xmlns:a16="http://schemas.microsoft.com/office/drawing/2014/main" id="{5DD44973-EF73-0E98-A72E-1E7AEC863293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8889207" y="3161348"/>
              <a:ext cx="1800224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kstSylinder 11">
              <a:extLst>
                <a:ext uri="{FF2B5EF4-FFF2-40B4-BE49-F238E27FC236}">
                  <a16:creationId xmlns:a16="http://schemas.microsoft.com/office/drawing/2014/main" id="{BDA54AD2-735A-976A-4580-D57591A19C85}"/>
                </a:ext>
              </a:extLst>
            </p:cNvPr>
            <p:cNvSpPr txBox="1"/>
            <p:nvPr/>
          </p:nvSpPr>
          <p:spPr>
            <a:xfrm>
              <a:off x="8867180" y="2814399"/>
              <a:ext cx="1779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 err="1"/>
                <a:t>relation</a:t>
              </a:r>
              <a:endParaRPr lang="nb-NO" dirty="0"/>
            </a:p>
          </p:txBody>
        </p:sp>
      </p:grpSp>
      <p:sp>
        <p:nvSpPr>
          <p:cNvPr id="13" name="Bildeforklaring formet som et avrundet rektangel 12">
            <a:extLst>
              <a:ext uri="{FF2B5EF4-FFF2-40B4-BE49-F238E27FC236}">
                <a16:creationId xmlns:a16="http://schemas.microsoft.com/office/drawing/2014/main" id="{CB2956D1-445E-354C-4FD6-91EAD4F9A7CA}"/>
              </a:ext>
            </a:extLst>
          </p:cNvPr>
          <p:cNvSpPr/>
          <p:nvPr/>
        </p:nvSpPr>
        <p:spPr>
          <a:xfrm>
            <a:off x="6194226" y="2276991"/>
            <a:ext cx="1163242" cy="485775"/>
          </a:xfrm>
          <a:prstGeom prst="wedgeRoundRectCallout">
            <a:avLst>
              <a:gd name="adj1" fmla="val 65144"/>
              <a:gd name="adj2" fmla="val 103676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 err="1"/>
              <a:t>Semantic</a:t>
            </a:r>
            <a:r>
              <a:rPr lang="nb-NO" sz="1600" b="1" dirty="0"/>
              <a:t> type</a:t>
            </a:r>
          </a:p>
        </p:txBody>
      </p:sp>
      <p:sp>
        <p:nvSpPr>
          <p:cNvPr id="14" name="Bildeforklaring formet som et avrundet rektangel 13">
            <a:extLst>
              <a:ext uri="{FF2B5EF4-FFF2-40B4-BE49-F238E27FC236}">
                <a16:creationId xmlns:a16="http://schemas.microsoft.com/office/drawing/2014/main" id="{B36FA06A-C3CA-BCC6-E4E1-9D38DFA8F207}"/>
              </a:ext>
            </a:extLst>
          </p:cNvPr>
          <p:cNvSpPr/>
          <p:nvPr/>
        </p:nvSpPr>
        <p:spPr>
          <a:xfrm>
            <a:off x="7627739" y="3572967"/>
            <a:ext cx="1029891" cy="485775"/>
          </a:xfrm>
          <a:prstGeom prst="wedgeRoundRectCallout">
            <a:avLst>
              <a:gd name="adj1" fmla="val -41180"/>
              <a:gd name="adj2" fmla="val -108088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 err="1"/>
              <a:t>Modifier</a:t>
            </a:r>
            <a:endParaRPr lang="nb-NO" sz="1600" b="1" dirty="0"/>
          </a:p>
        </p:txBody>
      </p:sp>
      <p:sp>
        <p:nvSpPr>
          <p:cNvPr id="15" name="Bildeforklaring formet som et avrundet rektangel 14">
            <a:extLst>
              <a:ext uri="{FF2B5EF4-FFF2-40B4-BE49-F238E27FC236}">
                <a16:creationId xmlns:a16="http://schemas.microsoft.com/office/drawing/2014/main" id="{8A35F214-AF3C-853A-4CA4-BDB3B5AC2C44}"/>
              </a:ext>
            </a:extLst>
          </p:cNvPr>
          <p:cNvSpPr/>
          <p:nvPr/>
        </p:nvSpPr>
        <p:spPr>
          <a:xfrm>
            <a:off x="7130731" y="1690688"/>
            <a:ext cx="1276351" cy="485775"/>
          </a:xfrm>
          <a:prstGeom prst="wedgeRoundRectCallout">
            <a:avLst>
              <a:gd name="adj1" fmla="val -8893"/>
              <a:gd name="adj2" fmla="val 225245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 err="1"/>
              <a:t>Quantifier</a:t>
            </a:r>
            <a:endParaRPr lang="nb-NO" sz="1600" b="1" dirty="0"/>
          </a:p>
        </p:txBody>
      </p:sp>
      <p:sp>
        <p:nvSpPr>
          <p:cNvPr id="16" name="Bildeforklaring formet som et avrundet rektangel 15">
            <a:extLst>
              <a:ext uri="{FF2B5EF4-FFF2-40B4-BE49-F238E27FC236}">
                <a16:creationId xmlns:a16="http://schemas.microsoft.com/office/drawing/2014/main" id="{E3A85CCA-AF27-BC7A-44AA-7D741D760096}"/>
              </a:ext>
            </a:extLst>
          </p:cNvPr>
          <p:cNvSpPr/>
          <p:nvPr/>
        </p:nvSpPr>
        <p:spPr>
          <a:xfrm>
            <a:off x="6096000" y="3457802"/>
            <a:ext cx="1276351" cy="485775"/>
          </a:xfrm>
          <a:prstGeom prst="wedgeRoundRectCallout">
            <a:avLst>
              <a:gd name="adj1" fmla="val 67973"/>
              <a:gd name="adj2" fmla="val -88480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 err="1"/>
              <a:t>Frequency</a:t>
            </a:r>
            <a:endParaRPr lang="nb-NO" sz="1600" b="1" dirty="0"/>
          </a:p>
        </p:txBody>
      </p:sp>
      <p:sp>
        <p:nvSpPr>
          <p:cNvPr id="17" name="Bildeforklaring formet som et avrundet rektangel 16">
            <a:extLst>
              <a:ext uri="{FF2B5EF4-FFF2-40B4-BE49-F238E27FC236}">
                <a16:creationId xmlns:a16="http://schemas.microsoft.com/office/drawing/2014/main" id="{6A3717C1-CDF0-5554-82CA-D39A2181B83F}"/>
              </a:ext>
            </a:extLst>
          </p:cNvPr>
          <p:cNvSpPr/>
          <p:nvPr/>
        </p:nvSpPr>
        <p:spPr>
          <a:xfrm>
            <a:off x="7779544" y="2416612"/>
            <a:ext cx="1109662" cy="485775"/>
          </a:xfrm>
          <a:prstGeom prst="wedgeRoundRectCallout">
            <a:avLst>
              <a:gd name="adj1" fmla="val -51734"/>
              <a:gd name="adj2" fmla="val 68382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 err="1"/>
              <a:t>Animacy</a:t>
            </a:r>
            <a:endParaRPr lang="nb-NO" sz="1600" b="1" dirty="0"/>
          </a:p>
        </p:txBody>
      </p:sp>
      <p:sp>
        <p:nvSpPr>
          <p:cNvPr id="18" name="Bildeforklaring formet som et avrundet rektangel 17">
            <a:extLst>
              <a:ext uri="{FF2B5EF4-FFF2-40B4-BE49-F238E27FC236}">
                <a16:creationId xmlns:a16="http://schemas.microsoft.com/office/drawing/2014/main" id="{A29F3DF7-52D5-03DF-DD2A-587E29438D7D}"/>
              </a:ext>
            </a:extLst>
          </p:cNvPr>
          <p:cNvSpPr/>
          <p:nvPr/>
        </p:nvSpPr>
        <p:spPr>
          <a:xfrm>
            <a:off x="9136856" y="2253318"/>
            <a:ext cx="1109662" cy="485775"/>
          </a:xfrm>
          <a:prstGeom prst="wedgeRoundRectCallout">
            <a:avLst>
              <a:gd name="adj1" fmla="val -16541"/>
              <a:gd name="adj2" fmla="val 74265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 err="1"/>
              <a:t>Distance</a:t>
            </a:r>
            <a:endParaRPr lang="nb-NO" sz="1600" b="1" dirty="0"/>
          </a:p>
        </p:txBody>
      </p:sp>
      <p:sp>
        <p:nvSpPr>
          <p:cNvPr id="19" name="Bildeforklaring formet som et avrundet rektangel 18">
            <a:extLst>
              <a:ext uri="{FF2B5EF4-FFF2-40B4-BE49-F238E27FC236}">
                <a16:creationId xmlns:a16="http://schemas.microsoft.com/office/drawing/2014/main" id="{CF3BA7C2-6206-F28F-6EB7-098413D6B7D7}"/>
              </a:ext>
            </a:extLst>
          </p:cNvPr>
          <p:cNvSpPr/>
          <p:nvPr/>
        </p:nvSpPr>
        <p:spPr>
          <a:xfrm>
            <a:off x="9089231" y="3514291"/>
            <a:ext cx="941283" cy="485775"/>
          </a:xfrm>
          <a:prstGeom prst="wedgeRoundRectCallout">
            <a:avLst>
              <a:gd name="adj1" fmla="val 62"/>
              <a:gd name="adj2" fmla="val -100245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/>
              <a:t>Word order</a:t>
            </a:r>
          </a:p>
        </p:txBody>
      </p:sp>
      <p:sp>
        <p:nvSpPr>
          <p:cNvPr id="20" name="Bildeforklaring formet som et avrundet rektangel 19">
            <a:extLst>
              <a:ext uri="{FF2B5EF4-FFF2-40B4-BE49-F238E27FC236}">
                <a16:creationId xmlns:a16="http://schemas.microsoft.com/office/drawing/2014/main" id="{737544EC-0F6A-3EB6-DCE9-4218D0E71D3B}"/>
              </a:ext>
            </a:extLst>
          </p:cNvPr>
          <p:cNvSpPr/>
          <p:nvPr/>
        </p:nvSpPr>
        <p:spPr>
          <a:xfrm>
            <a:off x="10879334" y="3515383"/>
            <a:ext cx="1115022" cy="485775"/>
          </a:xfrm>
          <a:prstGeom prst="wedgeRoundRectCallout">
            <a:avLst>
              <a:gd name="adj1" fmla="val -14853"/>
              <a:gd name="adj2" fmla="val -110049"/>
              <a:gd name="adj3" fmla="val 1666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/>
              <a:t>Part </a:t>
            </a:r>
            <a:r>
              <a:rPr lang="nb-NO" sz="1600" b="1" dirty="0" err="1"/>
              <a:t>of</a:t>
            </a:r>
            <a:r>
              <a:rPr lang="nb-NO" sz="1600" b="1" dirty="0"/>
              <a:t> </a:t>
            </a:r>
            <a:r>
              <a:rPr lang="nb-NO" sz="1600" b="1" dirty="0" err="1"/>
              <a:t>speech</a:t>
            </a:r>
            <a:endParaRPr lang="nb-NO" sz="1600" b="1" dirty="0"/>
          </a:p>
        </p:txBody>
      </p:sp>
      <p:sp>
        <p:nvSpPr>
          <p:cNvPr id="21" name="Bildeforklaring formet som et avrundet rektangel 20">
            <a:extLst>
              <a:ext uri="{FF2B5EF4-FFF2-40B4-BE49-F238E27FC236}">
                <a16:creationId xmlns:a16="http://schemas.microsoft.com/office/drawing/2014/main" id="{8FDF4A75-5717-7331-DDEE-ED9E97B327E8}"/>
              </a:ext>
            </a:extLst>
          </p:cNvPr>
          <p:cNvSpPr/>
          <p:nvPr/>
        </p:nvSpPr>
        <p:spPr>
          <a:xfrm>
            <a:off x="10689431" y="2322631"/>
            <a:ext cx="1190623" cy="485775"/>
          </a:xfrm>
          <a:prstGeom prst="wedgeRoundRectCallout">
            <a:avLst>
              <a:gd name="adj1" fmla="val 767"/>
              <a:gd name="adj2" fmla="val 93873"/>
              <a:gd name="adj3" fmla="val 1666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 err="1"/>
              <a:t>Semantic</a:t>
            </a:r>
            <a:r>
              <a:rPr lang="nb-NO" sz="1600" b="1" dirty="0"/>
              <a:t> type</a:t>
            </a:r>
          </a:p>
        </p:txBody>
      </p:sp>
      <p:sp>
        <p:nvSpPr>
          <p:cNvPr id="25" name="Bildeforklaring formet som et avrundet rektangel 24">
            <a:extLst>
              <a:ext uri="{FF2B5EF4-FFF2-40B4-BE49-F238E27FC236}">
                <a16:creationId xmlns:a16="http://schemas.microsoft.com/office/drawing/2014/main" id="{D02440FD-345A-E9B5-C8EF-1ACBAE77642B}"/>
              </a:ext>
            </a:extLst>
          </p:cNvPr>
          <p:cNvSpPr/>
          <p:nvPr/>
        </p:nvSpPr>
        <p:spPr>
          <a:xfrm>
            <a:off x="838200" y="5221665"/>
            <a:ext cx="10274300" cy="1091862"/>
          </a:xfrm>
          <a:prstGeom prst="wedgeRoundRectCallout">
            <a:avLst>
              <a:gd name="adj1" fmla="val 33935"/>
              <a:gd name="adj2" fmla="val -134342"/>
              <a:gd name="adj3" fmla="val 16667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>
                <a:solidFill>
                  <a:schemeClr val="tx1"/>
                </a:solidFill>
              </a:rPr>
              <a:t>Agreement = “</a:t>
            </a:r>
            <a:r>
              <a:rPr lang="nb-NO" sz="2400" dirty="0" err="1">
                <a:solidFill>
                  <a:schemeClr val="tx1"/>
                </a:solidFill>
              </a:rPr>
              <a:t>systematic</a:t>
            </a:r>
            <a:r>
              <a:rPr lang="nb-NO" sz="2400" dirty="0">
                <a:solidFill>
                  <a:schemeClr val="tx1"/>
                </a:solidFill>
              </a:rPr>
              <a:t> </a:t>
            </a:r>
            <a:r>
              <a:rPr lang="nb-NO" sz="2400" dirty="0" err="1">
                <a:solidFill>
                  <a:schemeClr val="tx1"/>
                </a:solidFill>
              </a:rPr>
              <a:t>covariance</a:t>
            </a:r>
            <a:r>
              <a:rPr lang="nb-NO" sz="2400" dirty="0">
                <a:solidFill>
                  <a:schemeClr val="tx1"/>
                </a:solidFill>
              </a:rPr>
              <a:t> </a:t>
            </a:r>
            <a:r>
              <a:rPr lang="nb-NO" sz="2400" dirty="0" err="1">
                <a:solidFill>
                  <a:schemeClr val="tx1"/>
                </a:solidFill>
              </a:rPr>
              <a:t>between</a:t>
            </a:r>
            <a:r>
              <a:rPr lang="nb-NO" sz="2400" dirty="0">
                <a:solidFill>
                  <a:schemeClr val="tx1"/>
                </a:solidFill>
              </a:rPr>
              <a:t> a </a:t>
            </a:r>
            <a:r>
              <a:rPr lang="nb-NO" sz="2400" dirty="0" err="1">
                <a:solidFill>
                  <a:schemeClr val="tx1"/>
                </a:solidFill>
              </a:rPr>
              <a:t>semantic</a:t>
            </a:r>
            <a:r>
              <a:rPr lang="nb-NO" sz="2400" dirty="0">
                <a:solidFill>
                  <a:schemeClr val="tx1"/>
                </a:solidFill>
              </a:rPr>
              <a:t> or formal </a:t>
            </a:r>
            <a:r>
              <a:rPr lang="nb-NO" sz="2400" dirty="0" err="1">
                <a:solidFill>
                  <a:schemeClr val="tx1"/>
                </a:solidFill>
              </a:rPr>
              <a:t>property</a:t>
            </a:r>
            <a:r>
              <a:rPr lang="nb-NO" sz="2400" dirty="0">
                <a:solidFill>
                  <a:schemeClr val="tx1"/>
                </a:solidFill>
              </a:rPr>
              <a:t> </a:t>
            </a:r>
            <a:r>
              <a:rPr lang="nb-NO" sz="2400" dirty="0" err="1">
                <a:solidFill>
                  <a:schemeClr val="tx1"/>
                </a:solidFill>
              </a:rPr>
              <a:t>of</a:t>
            </a:r>
            <a:r>
              <a:rPr lang="nb-NO" sz="2400" dirty="0">
                <a:solidFill>
                  <a:schemeClr val="tx1"/>
                </a:solidFill>
              </a:rPr>
              <a:t> </a:t>
            </a:r>
            <a:r>
              <a:rPr lang="nb-NO" sz="2400" b="1" dirty="0" err="1">
                <a:solidFill>
                  <a:srgbClr val="00B050"/>
                </a:solidFill>
              </a:rPr>
              <a:t>one</a:t>
            </a:r>
            <a:r>
              <a:rPr lang="nb-NO" sz="2400" b="1" dirty="0">
                <a:solidFill>
                  <a:srgbClr val="00B050"/>
                </a:solidFill>
              </a:rPr>
              <a:t> element </a:t>
            </a:r>
            <a:r>
              <a:rPr lang="nb-NO" sz="2400" dirty="0">
                <a:solidFill>
                  <a:schemeClr val="tx1"/>
                </a:solidFill>
              </a:rPr>
              <a:t>and a formal </a:t>
            </a:r>
            <a:r>
              <a:rPr lang="nb-NO" sz="2400" dirty="0" err="1">
                <a:solidFill>
                  <a:schemeClr val="tx1"/>
                </a:solidFill>
              </a:rPr>
              <a:t>property</a:t>
            </a:r>
            <a:r>
              <a:rPr lang="nb-NO" sz="2400" dirty="0">
                <a:solidFill>
                  <a:schemeClr val="tx1"/>
                </a:solidFill>
              </a:rPr>
              <a:t> </a:t>
            </a:r>
            <a:r>
              <a:rPr lang="nb-NO" sz="2400" dirty="0" err="1">
                <a:solidFill>
                  <a:schemeClr val="tx1"/>
                </a:solidFill>
              </a:rPr>
              <a:t>of</a:t>
            </a:r>
            <a:r>
              <a:rPr lang="nb-NO" sz="2400" dirty="0">
                <a:solidFill>
                  <a:schemeClr val="tx1"/>
                </a:solidFill>
              </a:rPr>
              <a:t> </a:t>
            </a:r>
            <a:r>
              <a:rPr lang="nb-NO" sz="2400" b="1" dirty="0" err="1">
                <a:solidFill>
                  <a:srgbClr val="7030A0"/>
                </a:solidFill>
              </a:rPr>
              <a:t>another</a:t>
            </a:r>
            <a:r>
              <a:rPr lang="nb-NO" sz="2400" dirty="0">
                <a:solidFill>
                  <a:schemeClr val="tx1"/>
                </a:solidFill>
              </a:rPr>
              <a:t>” (Steele 1978)</a:t>
            </a:r>
          </a:p>
        </p:txBody>
      </p:sp>
    </p:spTree>
    <p:extLst>
      <p:ext uri="{BB962C8B-B14F-4D97-AF65-F5344CB8AC3E}">
        <p14:creationId xmlns:p14="http://schemas.microsoft.com/office/powerpoint/2010/main" val="3609479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4CF3B-B491-50CD-5D21-02C33E9AD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5D348-37AF-87D6-74C3-23357BCB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463" y="1118585"/>
            <a:ext cx="9931037" cy="3399627"/>
          </a:xfrm>
        </p:spPr>
        <p:txBody>
          <a:bodyPr>
            <a:normAutofit/>
          </a:bodyPr>
          <a:lstStyle/>
          <a:p>
            <a:r>
              <a:rPr lang="en-NO" sz="5400" dirty="0"/>
              <a:t>Russian quantified subjects</a:t>
            </a:r>
            <a:br>
              <a:rPr lang="en-NO" sz="5400" dirty="0"/>
            </a:br>
            <a:endParaRPr lang="en-NO" sz="540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97CEBC-B960-6D5D-18DA-2F50312225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4375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text on a white background&#10;&#10;Description automatically generated">
            <a:extLst>
              <a:ext uri="{FF2B5EF4-FFF2-40B4-BE49-F238E27FC236}">
                <a16:creationId xmlns:a16="http://schemas.microsoft.com/office/drawing/2014/main" id="{DD2AB2CF-C173-14AD-F7FA-8D2A04227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10" y="0"/>
            <a:ext cx="9992379" cy="6743721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B7EAC753-E394-57FC-A2D9-ECF0BA8F78F5}"/>
              </a:ext>
            </a:extLst>
          </p:cNvPr>
          <p:cNvSpPr/>
          <p:nvPr/>
        </p:nvSpPr>
        <p:spPr>
          <a:xfrm>
            <a:off x="8601075" y="5614987"/>
            <a:ext cx="1728786" cy="369839"/>
          </a:xfrm>
          <a:prstGeom prst="fram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701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AEFC-223E-41F0-E6C4-840282466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D372A-8F69-5E83-8F97-9D3E50F22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How I got interested in this idea</a:t>
            </a:r>
          </a:p>
          <a:p>
            <a:pPr lvl="1"/>
            <a:r>
              <a:rPr lang="en-NO" dirty="0"/>
              <a:t>Stability, variation, AI</a:t>
            </a:r>
          </a:p>
          <a:p>
            <a:r>
              <a:rPr lang="en-NO" dirty="0"/>
              <a:t>Singular vs. Plural variation </a:t>
            </a:r>
          </a:p>
          <a:p>
            <a:pPr lvl="1"/>
            <a:r>
              <a:rPr lang="en-NO" dirty="0"/>
              <a:t>Alternative construals of the “same” reality</a:t>
            </a:r>
          </a:p>
          <a:p>
            <a:r>
              <a:rPr lang="en-NO" dirty="0"/>
              <a:t>Russian quantified subjects </a:t>
            </a:r>
          </a:p>
          <a:p>
            <a:r>
              <a:rPr lang="en-NO" dirty="0"/>
              <a:t>Ukrainian subjects quantified by </a:t>
            </a:r>
            <a:r>
              <a:rPr lang="en-NO" i="1" dirty="0"/>
              <a:t>bahato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724156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D632-6AEE-3DC3-CEBF-35EBA0D7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87" y="1504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nb-NO" dirty="0"/>
              <a:t>Case </a:t>
            </a:r>
            <a:r>
              <a:rPr lang="nb-NO" dirty="0" err="1"/>
              <a:t>Study</a:t>
            </a:r>
            <a:r>
              <a:rPr lang="nb-NO" dirty="0"/>
              <a:t> 2: Russian </a:t>
            </a:r>
            <a:r>
              <a:rPr lang="nb-NO" dirty="0" err="1"/>
              <a:t>quantified</a:t>
            </a:r>
            <a:r>
              <a:rPr lang="nb-NO" dirty="0"/>
              <a:t> NP + verb</a:t>
            </a:r>
            <a:br>
              <a:rPr lang="nb-NO" dirty="0"/>
            </a:br>
            <a:r>
              <a:rPr lang="nb-NO" dirty="0"/>
              <a:t>‘</a:t>
            </a:r>
            <a:r>
              <a:rPr lang="nb-NO" dirty="0" err="1"/>
              <a:t>Six</a:t>
            </a:r>
            <a:r>
              <a:rPr lang="nb-NO" dirty="0"/>
              <a:t> persons </a:t>
            </a:r>
            <a:r>
              <a:rPr lang="nb-NO" dirty="0" err="1"/>
              <a:t>remained.SG</a:t>
            </a:r>
            <a:r>
              <a:rPr lang="nb-NO" dirty="0"/>
              <a:t>/</a:t>
            </a:r>
            <a:r>
              <a:rPr lang="nb-NO" dirty="0" err="1"/>
              <a:t>remained.PL</a:t>
            </a:r>
            <a:r>
              <a:rPr lang="nb-NO" dirty="0"/>
              <a:t>’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696175-9C20-717B-33A4-4A2650182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8" t="7278" r="14671" b="65404"/>
          <a:stretch/>
        </p:blipFill>
        <p:spPr>
          <a:xfrm>
            <a:off x="341812" y="1313130"/>
            <a:ext cx="7522029" cy="4290831"/>
          </a:xfr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5A48E4EE-6EC3-BA6A-D879-E65BC307613F}"/>
              </a:ext>
            </a:extLst>
          </p:cNvPr>
          <p:cNvSpPr/>
          <p:nvPr/>
        </p:nvSpPr>
        <p:spPr>
          <a:xfrm>
            <a:off x="5747656" y="1632855"/>
            <a:ext cx="2024744" cy="822960"/>
          </a:xfrm>
          <a:prstGeom prst="fram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BA36E504-A7D9-392A-508A-666AA84AC3F3}"/>
              </a:ext>
            </a:extLst>
          </p:cNvPr>
          <p:cNvSpPr/>
          <p:nvPr/>
        </p:nvSpPr>
        <p:spPr>
          <a:xfrm>
            <a:off x="5747656" y="3530577"/>
            <a:ext cx="2024744" cy="822960"/>
          </a:xfrm>
          <a:prstGeom prst="fram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8" name="Bildeforklaring formet som et avrundet rektangel 10">
            <a:extLst>
              <a:ext uri="{FF2B5EF4-FFF2-40B4-BE49-F238E27FC236}">
                <a16:creationId xmlns:a16="http://schemas.microsoft.com/office/drawing/2014/main" id="{FEC11C89-77B9-FB09-905A-70C762625F25}"/>
              </a:ext>
            </a:extLst>
          </p:cNvPr>
          <p:cNvSpPr/>
          <p:nvPr/>
        </p:nvSpPr>
        <p:spPr>
          <a:xfrm>
            <a:off x="7081002" y="1521906"/>
            <a:ext cx="782839" cy="522429"/>
          </a:xfrm>
          <a:prstGeom prst="wedgeRoundRectCallout">
            <a:avLst>
              <a:gd name="adj1" fmla="val 49812"/>
              <a:gd name="adj2" fmla="val 22323"/>
              <a:gd name="adj3" fmla="val 16667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b="1" dirty="0">
                <a:solidFill>
                  <a:schemeClr val="accent2"/>
                </a:solidFill>
              </a:rPr>
              <a:t>SG</a:t>
            </a:r>
          </a:p>
        </p:txBody>
      </p:sp>
      <p:sp>
        <p:nvSpPr>
          <p:cNvPr id="9" name="Bildeforklaring formet som et avrundet rektangel 10">
            <a:extLst>
              <a:ext uri="{FF2B5EF4-FFF2-40B4-BE49-F238E27FC236}">
                <a16:creationId xmlns:a16="http://schemas.microsoft.com/office/drawing/2014/main" id="{86FCD747-483A-AE04-94C4-719BBD62BB9C}"/>
              </a:ext>
            </a:extLst>
          </p:cNvPr>
          <p:cNvSpPr/>
          <p:nvPr/>
        </p:nvSpPr>
        <p:spPr>
          <a:xfrm>
            <a:off x="7081002" y="3440419"/>
            <a:ext cx="782839" cy="522429"/>
          </a:xfrm>
          <a:prstGeom prst="wedgeRoundRectCallout">
            <a:avLst>
              <a:gd name="adj1" fmla="val 49812"/>
              <a:gd name="adj2" fmla="val 22323"/>
              <a:gd name="adj3" fmla="val 16667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b="1" dirty="0">
                <a:solidFill>
                  <a:schemeClr val="accent1"/>
                </a:solidFill>
              </a:rPr>
              <a:t>PL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1BC2D-47F4-19B1-BDD9-78A095177BB4}"/>
              </a:ext>
            </a:extLst>
          </p:cNvPr>
          <p:cNvSpPr txBox="1"/>
          <p:nvPr/>
        </p:nvSpPr>
        <p:spPr>
          <a:xfrm>
            <a:off x="7909876" y="1585686"/>
            <a:ext cx="3940312" cy="415498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nb-NO" sz="2400" dirty="0"/>
              <a:t>Baseline: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56% PL</a:t>
            </a:r>
          </a:p>
          <a:p>
            <a:r>
              <a:rPr lang="nb-NO" sz="2400" dirty="0" err="1"/>
              <a:t>Factors</a:t>
            </a:r>
            <a:r>
              <a:rPr lang="nb-NO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err="1"/>
              <a:t>Nominative</a:t>
            </a:r>
            <a:r>
              <a:rPr lang="nb-NO" sz="2400" dirty="0"/>
              <a:t> </a:t>
            </a:r>
            <a:r>
              <a:rPr lang="nb-NO" sz="2400" dirty="0" err="1"/>
              <a:t>premodifier</a:t>
            </a:r>
            <a:endParaRPr lang="nb-N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err="1"/>
              <a:t>Year</a:t>
            </a:r>
            <a:r>
              <a:rPr lang="nb-NO" sz="2400" dirty="0"/>
              <a:t> </a:t>
            </a:r>
            <a:r>
              <a:rPr lang="nb-NO" sz="2400" dirty="0" err="1"/>
              <a:t>Created</a:t>
            </a:r>
            <a:endParaRPr lang="nb-N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err="1"/>
              <a:t>Quantifier</a:t>
            </a:r>
            <a:r>
              <a:rPr lang="nb-NO" sz="2400" dirty="0"/>
              <a:t> </a:t>
            </a:r>
            <a:r>
              <a:rPr lang="nb-NO" sz="2400" dirty="0" err="1"/>
              <a:t>Frequency</a:t>
            </a:r>
            <a:endParaRPr lang="nb-N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err="1"/>
              <a:t>Quantifier</a:t>
            </a:r>
            <a:r>
              <a:rPr lang="nb-NO" sz="2400" dirty="0"/>
              <a:t>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err="1"/>
              <a:t>Animacy</a:t>
            </a:r>
            <a:endParaRPr lang="nb-N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/>
              <a:t>Word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err="1"/>
              <a:t>Quantifier</a:t>
            </a:r>
            <a:r>
              <a:rPr lang="nb-NO" sz="2400" dirty="0"/>
              <a:t> Lemma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/>
              <a:t>Verb Lemma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0F25D-5262-3132-686C-C06496948136}"/>
              </a:ext>
            </a:extLst>
          </p:cNvPr>
          <p:cNvSpPr txBox="1"/>
          <p:nvPr/>
        </p:nvSpPr>
        <p:spPr>
          <a:xfrm>
            <a:off x="481263" y="5460273"/>
            <a:ext cx="5755908" cy="120032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nb-NO" dirty="0"/>
              <a:t>Data: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38,988 </a:t>
            </a:r>
            <a:r>
              <a:rPr lang="nb-NO" dirty="0" err="1"/>
              <a:t>examples</a:t>
            </a:r>
            <a:r>
              <a:rPr lang="nb-NO" dirty="0"/>
              <a:t> from Russian National Corpus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36,182 </a:t>
            </a:r>
            <a:r>
              <a:rPr lang="nb-NO" dirty="0" err="1"/>
              <a:t>examples</a:t>
            </a:r>
            <a:r>
              <a:rPr lang="nb-NO" dirty="0"/>
              <a:t> </a:t>
            </a:r>
            <a:r>
              <a:rPr lang="nb-NO" dirty="0" err="1"/>
              <a:t>after</a:t>
            </a:r>
            <a:r>
              <a:rPr lang="nb-NO" dirty="0"/>
              <a:t> </a:t>
            </a:r>
            <a:r>
              <a:rPr lang="nb-NO" dirty="0" err="1"/>
              <a:t>removal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nominative</a:t>
            </a:r>
            <a:r>
              <a:rPr lang="nb-NO" dirty="0"/>
              <a:t> </a:t>
            </a:r>
            <a:r>
              <a:rPr lang="nb-NO" dirty="0" err="1"/>
              <a:t>premodifiers</a:t>
            </a:r>
            <a:endParaRPr lang="nb-NO" dirty="0"/>
          </a:p>
        </p:txBody>
      </p:sp>
      <p:grpSp>
        <p:nvGrpSpPr>
          <p:cNvPr id="21" name="Gruppe 20">
            <a:extLst>
              <a:ext uri="{FF2B5EF4-FFF2-40B4-BE49-F238E27FC236}">
                <a16:creationId xmlns:a16="http://schemas.microsoft.com/office/drawing/2014/main" id="{90AD82A0-6B18-D646-A9EF-7A8F1875B7BA}"/>
              </a:ext>
            </a:extLst>
          </p:cNvPr>
          <p:cNvGrpSpPr/>
          <p:nvPr/>
        </p:nvGrpSpPr>
        <p:grpSpPr>
          <a:xfrm>
            <a:off x="134754" y="2499900"/>
            <a:ext cx="2618071" cy="2357756"/>
            <a:chOff x="134754" y="2499900"/>
            <a:chExt cx="2618071" cy="2357756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3D76CE31-8518-A8E9-348B-57BAEFDD33C3}"/>
                </a:ext>
              </a:extLst>
            </p:cNvPr>
            <p:cNvSpPr/>
            <p:nvPr/>
          </p:nvSpPr>
          <p:spPr>
            <a:xfrm>
              <a:off x="134754" y="2499900"/>
              <a:ext cx="2618071" cy="440009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3778DB77-BF0F-4F55-8ED8-C64C34A3D6AB}"/>
                </a:ext>
              </a:extLst>
            </p:cNvPr>
            <p:cNvSpPr/>
            <p:nvPr/>
          </p:nvSpPr>
          <p:spPr>
            <a:xfrm>
              <a:off x="134754" y="4417647"/>
              <a:ext cx="2618071" cy="440009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9" name="Bildeforklaring med linje 2 18">
              <a:extLst>
                <a:ext uri="{FF2B5EF4-FFF2-40B4-BE49-F238E27FC236}">
                  <a16:creationId xmlns:a16="http://schemas.microsoft.com/office/drawing/2014/main" id="{25B53EC7-B2A6-6C51-BC75-B37B3E4FC948}"/>
                </a:ext>
              </a:extLst>
            </p:cNvPr>
            <p:cNvSpPr/>
            <p:nvPr/>
          </p:nvSpPr>
          <p:spPr>
            <a:xfrm>
              <a:off x="269365" y="3443521"/>
              <a:ext cx="1819175" cy="247072"/>
            </a:xfrm>
            <a:prstGeom prst="borderCallout2">
              <a:avLst>
                <a:gd name="adj1" fmla="val 65580"/>
                <a:gd name="adj2" fmla="val -397"/>
                <a:gd name="adj3" fmla="val 221410"/>
                <a:gd name="adj4" fmla="val -8201"/>
                <a:gd name="adj5" fmla="val 459220"/>
                <a:gd name="adj6" fmla="val -3810"/>
              </a:avLst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 err="1"/>
                <a:t>Quantified</a:t>
              </a:r>
              <a:r>
                <a:rPr lang="nb-NO" dirty="0"/>
                <a:t> NP</a:t>
              </a:r>
            </a:p>
          </p:txBody>
        </p:sp>
        <p:sp>
          <p:nvSpPr>
            <p:cNvPr id="20" name="Bildeforklaring med linje 2 19">
              <a:extLst>
                <a:ext uri="{FF2B5EF4-FFF2-40B4-BE49-F238E27FC236}">
                  <a16:creationId xmlns:a16="http://schemas.microsoft.com/office/drawing/2014/main" id="{82DBB0FF-2789-2E5C-1C8F-431CA12A87EA}"/>
                </a:ext>
              </a:extLst>
            </p:cNvPr>
            <p:cNvSpPr/>
            <p:nvPr/>
          </p:nvSpPr>
          <p:spPr>
            <a:xfrm>
              <a:off x="269365" y="3443521"/>
              <a:ext cx="1819175" cy="247072"/>
            </a:xfrm>
            <a:prstGeom prst="borderCallout2">
              <a:avLst>
                <a:gd name="adj1" fmla="val 57789"/>
                <a:gd name="adj2" fmla="val 132"/>
                <a:gd name="adj3" fmla="val -43499"/>
                <a:gd name="adj4" fmla="val -7672"/>
                <a:gd name="adj5" fmla="val -249803"/>
                <a:gd name="adj6" fmla="val 2010"/>
              </a:avLst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 err="1"/>
                <a:t>Quantified</a:t>
              </a:r>
              <a:r>
                <a:rPr lang="nb-NO" dirty="0"/>
                <a:t> NP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44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CAEE-8F04-3E12-7E4F-F264F61D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973"/>
            <a:ext cx="10515600" cy="1325563"/>
          </a:xfrm>
        </p:spPr>
        <p:txBody>
          <a:bodyPr/>
          <a:lstStyle/>
          <a:p>
            <a:r>
              <a:rPr lang="nb-NO" dirty="0" err="1"/>
              <a:t>Nominative</a:t>
            </a:r>
            <a:r>
              <a:rPr lang="nb-NO" dirty="0"/>
              <a:t> </a:t>
            </a:r>
            <a:r>
              <a:rPr lang="nb-NO" dirty="0" err="1"/>
              <a:t>premodifiers</a:t>
            </a:r>
            <a:r>
              <a:rPr lang="nb-NO" dirty="0"/>
              <a:t>: </a:t>
            </a:r>
            <a:br>
              <a:rPr lang="nb-NO" dirty="0"/>
            </a:br>
            <a:r>
              <a:rPr lang="nb-NO" dirty="0"/>
              <a:t>“</a:t>
            </a:r>
            <a:r>
              <a:rPr lang="nb-NO" b="1" dirty="0" err="1"/>
              <a:t>These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professors gave a talk”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96B698-875D-8896-53F1-C0911D41E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9" t="9267" r="10814" b="63152"/>
          <a:stretch/>
        </p:blipFill>
        <p:spPr>
          <a:xfrm>
            <a:off x="114300" y="1381125"/>
            <a:ext cx="8142743" cy="40957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EED405-222A-657E-12F2-DB38EC237425}"/>
              </a:ext>
            </a:extLst>
          </p:cNvPr>
          <p:cNvSpPr txBox="1"/>
          <p:nvPr/>
        </p:nvSpPr>
        <p:spPr>
          <a:xfrm>
            <a:off x="9066096" y="1431082"/>
            <a:ext cx="2657475" cy="286232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nb-NO" sz="2000" dirty="0" err="1"/>
              <a:t>NomPs</a:t>
            </a:r>
            <a:r>
              <a:rPr lang="nb-NO" sz="2000" dirty="0"/>
              <a:t> &gt;&gt; </a:t>
            </a:r>
            <a:r>
              <a:rPr lang="nb-NO" sz="2000" dirty="0" err="1"/>
              <a:t>Pl</a:t>
            </a:r>
            <a:r>
              <a:rPr lang="nb-NO" sz="2000" dirty="0"/>
              <a:t> in </a:t>
            </a:r>
            <a:r>
              <a:rPr lang="nb-NO" sz="2000" dirty="0" err="1"/>
              <a:t>the</a:t>
            </a:r>
            <a:r>
              <a:rPr lang="nb-NO" sz="2000" dirty="0"/>
              <a:t> </a:t>
            </a:r>
            <a:r>
              <a:rPr lang="nb-NO" sz="2000" dirty="0" err="1"/>
              <a:t>literature</a:t>
            </a:r>
            <a:r>
              <a:rPr lang="nb-NO" sz="2000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Crockett 1976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Rozental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’ and 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Telenkova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1976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Švedova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1980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Kuz’minova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2004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Timberlake 2004</a:t>
            </a:r>
            <a:endParaRPr lang="nb-NO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Pereltsvaig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2006</a:t>
            </a:r>
            <a:endParaRPr lang="nb-NO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1F6F14-41E6-A5D8-36CF-0377C939B945}"/>
              </a:ext>
            </a:extLst>
          </p:cNvPr>
          <p:cNvSpPr txBox="1"/>
          <p:nvPr/>
        </p:nvSpPr>
        <p:spPr>
          <a:xfrm>
            <a:off x="333425" y="5565462"/>
            <a:ext cx="11390146" cy="120032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 err="1"/>
              <a:t>Confirmation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hypothesis</a:t>
            </a:r>
            <a:r>
              <a:rPr lang="nb-NO" sz="2400" dirty="0"/>
              <a:t> </a:t>
            </a:r>
            <a:r>
              <a:rPr lang="nb-NO" sz="2400" dirty="0" err="1"/>
              <a:t>that</a:t>
            </a:r>
            <a:r>
              <a:rPr lang="nb-NO" sz="2400" dirty="0"/>
              <a:t> </a:t>
            </a:r>
            <a:r>
              <a:rPr lang="nb-NO" sz="2400" dirty="0" err="1"/>
              <a:t>NomPs</a:t>
            </a:r>
            <a:r>
              <a:rPr lang="nb-NO" sz="2400" dirty="0"/>
              <a:t> &gt;&gt; PL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New: </a:t>
            </a: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</a:rPr>
              <a:t>Cue reliability </a:t>
            </a:r>
            <a:r>
              <a:rPr lang="en-US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= 99.8%, but </a:t>
            </a: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</a:rPr>
              <a:t>cue availability = </a:t>
            </a:r>
            <a:r>
              <a:rPr lang="en-US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7.2%</a:t>
            </a:r>
            <a:r>
              <a:rPr lang="nb-NO" sz="2400" dirty="0">
                <a:solidFill>
                  <a:srgbClr val="000000"/>
                </a:solidFill>
                <a:ea typeface="Calibri" panose="020F0502020204030204" pitchFamily="34" charset="0"/>
              </a:rPr>
              <a:t> and </a:t>
            </a: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</a:rPr>
              <a:t>cue validity &lt; 7.2%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</a:rPr>
              <a:t>Learnability: How are such rules learned? </a:t>
            </a:r>
            <a:endParaRPr lang="nb-NO" sz="2400" dirty="0"/>
          </a:p>
        </p:txBody>
      </p:sp>
      <p:sp>
        <p:nvSpPr>
          <p:cNvPr id="9" name="Stjerne med 32 tagger 8">
            <a:extLst>
              <a:ext uri="{FF2B5EF4-FFF2-40B4-BE49-F238E27FC236}">
                <a16:creationId xmlns:a16="http://schemas.microsoft.com/office/drawing/2014/main" id="{DD71D43B-C4C7-F7DB-A601-B5256397468C}"/>
              </a:ext>
            </a:extLst>
          </p:cNvPr>
          <p:cNvSpPr/>
          <p:nvPr/>
        </p:nvSpPr>
        <p:spPr>
          <a:xfrm>
            <a:off x="4937760" y="3927818"/>
            <a:ext cx="5413566" cy="1772398"/>
          </a:xfrm>
          <a:prstGeom prst="star32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From 38,988 </a:t>
            </a:r>
            <a:r>
              <a:rPr lang="nb-NO" dirty="0" err="1">
                <a:solidFill>
                  <a:sysClr val="windowText" lastClr="000000"/>
                </a:solidFill>
              </a:rPr>
              <a:t>examples</a:t>
            </a:r>
            <a:r>
              <a:rPr lang="nb-NO" dirty="0">
                <a:solidFill>
                  <a:sysClr val="windowText" lastClr="000000"/>
                </a:solidFill>
              </a:rPr>
              <a:t>,</a:t>
            </a:r>
          </a:p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2,806 have </a:t>
            </a:r>
            <a:r>
              <a:rPr lang="nb-NO" dirty="0" err="1">
                <a:solidFill>
                  <a:sysClr val="windowText" lastClr="000000"/>
                </a:solidFill>
              </a:rPr>
              <a:t>NomPs</a:t>
            </a:r>
            <a:r>
              <a:rPr lang="nb-NO" dirty="0">
                <a:solidFill>
                  <a:sysClr val="windowText" lastClr="000000"/>
                </a:solidFill>
              </a:rPr>
              <a:t>:</a:t>
            </a:r>
          </a:p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2,801 have PL verb</a:t>
            </a:r>
          </a:p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5 have SG verb!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1D0AE699-FB35-ACBA-19C7-41295479E0ED}"/>
              </a:ext>
            </a:extLst>
          </p:cNvPr>
          <p:cNvSpPr/>
          <p:nvPr/>
        </p:nvSpPr>
        <p:spPr>
          <a:xfrm>
            <a:off x="666750" y="1431082"/>
            <a:ext cx="838200" cy="407243"/>
          </a:xfrm>
          <a:prstGeom prst="ellipse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AEBAA598-0F28-98B0-8D21-779B1DAE4ABB}"/>
              </a:ext>
            </a:extLst>
          </p:cNvPr>
          <p:cNvSpPr/>
          <p:nvPr/>
        </p:nvSpPr>
        <p:spPr>
          <a:xfrm>
            <a:off x="1085850" y="3272347"/>
            <a:ext cx="838200" cy="407243"/>
          </a:xfrm>
          <a:prstGeom prst="ellipse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Bildeforklaring formet som et avrundet rektangel 12">
            <a:extLst>
              <a:ext uri="{FF2B5EF4-FFF2-40B4-BE49-F238E27FC236}">
                <a16:creationId xmlns:a16="http://schemas.microsoft.com/office/drawing/2014/main" id="{262ABF57-DF3B-AF7F-B5F7-E972EDB4E9E9}"/>
              </a:ext>
            </a:extLst>
          </p:cNvPr>
          <p:cNvSpPr/>
          <p:nvPr/>
        </p:nvSpPr>
        <p:spPr>
          <a:xfrm>
            <a:off x="8727288" y="4550982"/>
            <a:ext cx="3248075" cy="1336707"/>
          </a:xfrm>
          <a:prstGeom prst="wedgeRoundRectCallout">
            <a:avLst>
              <a:gd name="adj1" fmla="val -39404"/>
              <a:gd name="adj2" fmla="val 56460"/>
              <a:gd name="adj3" fmla="val 16667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 err="1">
                <a:solidFill>
                  <a:schemeClr val="tx1"/>
                </a:solidFill>
              </a:rPr>
              <a:t>Since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this</a:t>
            </a:r>
            <a:r>
              <a:rPr lang="nb-NO" sz="2000" dirty="0">
                <a:solidFill>
                  <a:schemeClr val="tx1"/>
                </a:solidFill>
              </a:rPr>
              <a:t> is a (</a:t>
            </a:r>
            <a:r>
              <a:rPr lang="nb-NO" sz="2000" dirty="0" err="1">
                <a:solidFill>
                  <a:schemeClr val="tx1"/>
                </a:solidFill>
              </a:rPr>
              <a:t>nearly</a:t>
            </a:r>
            <a:r>
              <a:rPr lang="nb-NO" sz="2000" dirty="0">
                <a:solidFill>
                  <a:schemeClr val="tx1"/>
                </a:solidFill>
              </a:rPr>
              <a:t>) </a:t>
            </a:r>
            <a:r>
              <a:rPr lang="nb-NO" sz="2000" dirty="0" err="1">
                <a:solidFill>
                  <a:schemeClr val="tx1"/>
                </a:solidFill>
              </a:rPr>
              <a:t>categorical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rule</a:t>
            </a:r>
            <a:r>
              <a:rPr lang="nb-NO" sz="2000" dirty="0">
                <a:solidFill>
                  <a:schemeClr val="tx1"/>
                </a:solidFill>
              </a:rPr>
              <a:t>, </a:t>
            </a:r>
            <a:r>
              <a:rPr lang="nb-NO" sz="2000" dirty="0" err="1">
                <a:solidFill>
                  <a:schemeClr val="tx1"/>
                </a:solidFill>
              </a:rPr>
              <a:t>this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factor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was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excluded</a:t>
            </a:r>
            <a:r>
              <a:rPr lang="nb-NO" sz="2000" dirty="0">
                <a:solidFill>
                  <a:schemeClr val="tx1"/>
                </a:solidFill>
              </a:rPr>
              <a:t> from </a:t>
            </a:r>
            <a:r>
              <a:rPr lang="nb-NO" sz="2000" dirty="0" err="1">
                <a:solidFill>
                  <a:schemeClr val="tx1"/>
                </a:solidFill>
              </a:rPr>
              <a:t>statistical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model</a:t>
            </a:r>
            <a:endParaRPr lang="nb-NO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28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FF902-F259-53C3-B00F-CB6504F06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Things to </a:t>
            </a:r>
            <a:r>
              <a:rPr lang="nb-NO" dirty="0" err="1"/>
              <a:t>wrap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head </a:t>
            </a:r>
            <a:r>
              <a:rPr lang="nb-NO" dirty="0" err="1"/>
              <a:t>around</a:t>
            </a:r>
            <a:br>
              <a:rPr lang="nb-NO" dirty="0"/>
            </a:br>
            <a:r>
              <a:rPr lang="nb-NO" dirty="0" err="1"/>
              <a:t>concerning</a:t>
            </a:r>
            <a:r>
              <a:rPr lang="nb-NO" dirty="0"/>
              <a:t> numerals 2-900...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97B0D-FCB8-FDC4-1F27-4E03E9879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82823"/>
          </a:xfrm>
        </p:spPr>
        <p:txBody>
          <a:bodyPr>
            <a:normAutofit fontScale="92500" lnSpcReduction="20000"/>
          </a:bodyPr>
          <a:lstStyle/>
          <a:p>
            <a:r>
              <a:rPr lang="nb-NO" dirty="0"/>
              <a:t>Q: </a:t>
            </a:r>
            <a:r>
              <a:rPr lang="nb-NO" dirty="0" err="1"/>
              <a:t>Which</a:t>
            </a:r>
            <a:r>
              <a:rPr lang="nb-NO" dirty="0"/>
              <a:t> numerals </a:t>
            </a:r>
            <a:r>
              <a:rPr lang="nb-NO" dirty="0" err="1"/>
              <a:t>are</a:t>
            </a:r>
            <a:r>
              <a:rPr lang="nb-NO" dirty="0"/>
              <a:t> more </a:t>
            </a:r>
            <a:r>
              <a:rPr lang="nb-NO" dirty="0" err="1"/>
              <a:t>likely</a:t>
            </a:r>
            <a:r>
              <a:rPr lang="nb-NO" dirty="0"/>
              <a:t> to support a plural </a:t>
            </a:r>
            <a:r>
              <a:rPr lang="nb-NO" dirty="0" err="1"/>
              <a:t>interpretation</a:t>
            </a:r>
            <a:r>
              <a:rPr lang="nb-NO" dirty="0"/>
              <a:t>, and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ones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more </a:t>
            </a:r>
            <a:r>
              <a:rPr lang="nb-NO" dirty="0" err="1"/>
              <a:t>likely</a:t>
            </a:r>
            <a:r>
              <a:rPr lang="nb-NO" dirty="0"/>
              <a:t> to support singular?</a:t>
            </a:r>
          </a:p>
          <a:p>
            <a:r>
              <a:rPr lang="nb-NO" dirty="0"/>
              <a:t>A: Smaller numerals </a:t>
            </a:r>
            <a:r>
              <a:rPr lang="nb-NO" dirty="0" err="1"/>
              <a:t>allow</a:t>
            </a:r>
            <a:r>
              <a:rPr lang="nb-NO" dirty="0"/>
              <a:t> for more </a:t>
            </a:r>
            <a:r>
              <a:rPr lang="nb-NO" dirty="0" err="1"/>
              <a:t>individuation</a:t>
            </a:r>
            <a:r>
              <a:rPr lang="nb-NO" dirty="0"/>
              <a:t>, </a:t>
            </a:r>
            <a:r>
              <a:rPr lang="nb-NO" dirty="0" err="1"/>
              <a:t>thus</a:t>
            </a:r>
            <a:r>
              <a:rPr lang="nb-NO" dirty="0"/>
              <a:t> </a:t>
            </a:r>
            <a:r>
              <a:rPr lang="nb-NO" dirty="0" err="1"/>
              <a:t>supporting</a:t>
            </a:r>
            <a:r>
              <a:rPr lang="nb-NO" dirty="0"/>
              <a:t> more plural, </a:t>
            </a:r>
            <a:r>
              <a:rPr lang="nb-NO" dirty="0" err="1"/>
              <a:t>whereas</a:t>
            </a:r>
            <a:r>
              <a:rPr lang="nb-NO" dirty="0"/>
              <a:t> </a:t>
            </a:r>
            <a:r>
              <a:rPr lang="nb-NO" dirty="0" err="1"/>
              <a:t>large</a:t>
            </a:r>
            <a:r>
              <a:rPr lang="nb-NO" dirty="0"/>
              <a:t> numerals </a:t>
            </a:r>
            <a:r>
              <a:rPr lang="nb-NO" dirty="0" err="1"/>
              <a:t>are</a:t>
            </a:r>
            <a:r>
              <a:rPr lang="nb-NO" dirty="0"/>
              <a:t> more </a:t>
            </a:r>
            <a:r>
              <a:rPr lang="nb-NO" dirty="0" err="1"/>
              <a:t>indicative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masses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perceived</a:t>
            </a:r>
            <a:r>
              <a:rPr lang="nb-NO" dirty="0"/>
              <a:t> as </a:t>
            </a:r>
            <a:r>
              <a:rPr lang="nb-NO" dirty="0" err="1"/>
              <a:t>wholes</a:t>
            </a:r>
            <a:r>
              <a:rPr lang="nb-NO" dirty="0"/>
              <a:t> and </a:t>
            </a:r>
            <a:r>
              <a:rPr lang="nb-NO" dirty="0" err="1"/>
              <a:t>therefore</a:t>
            </a:r>
            <a:r>
              <a:rPr lang="nb-NO" dirty="0"/>
              <a:t> singular</a:t>
            </a:r>
          </a:p>
          <a:p>
            <a:r>
              <a:rPr lang="nb-NO" dirty="0"/>
              <a:t>Q: </a:t>
            </a:r>
            <a:r>
              <a:rPr lang="nb-NO" dirty="0" err="1"/>
              <a:t>Which</a:t>
            </a:r>
            <a:r>
              <a:rPr lang="nb-NO" dirty="0"/>
              <a:t> numerals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high</a:t>
            </a:r>
            <a:r>
              <a:rPr lang="nb-NO" dirty="0"/>
              <a:t> </a:t>
            </a:r>
            <a:r>
              <a:rPr lang="nb-NO" dirty="0" err="1"/>
              <a:t>frequency</a:t>
            </a:r>
            <a:r>
              <a:rPr lang="nb-NO" dirty="0"/>
              <a:t> and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low</a:t>
            </a:r>
            <a:r>
              <a:rPr lang="nb-NO" dirty="0"/>
              <a:t> </a:t>
            </a:r>
            <a:r>
              <a:rPr lang="nb-NO" dirty="0" err="1"/>
              <a:t>frequency</a:t>
            </a:r>
            <a:r>
              <a:rPr lang="nb-NO" dirty="0"/>
              <a:t>?</a:t>
            </a:r>
          </a:p>
          <a:p>
            <a:r>
              <a:rPr lang="nb-NO" dirty="0"/>
              <a:t>A: Small numerals (2, 3, 4, etc.)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higher</a:t>
            </a:r>
            <a:r>
              <a:rPr lang="nb-NO" dirty="0"/>
              <a:t> </a:t>
            </a:r>
            <a:r>
              <a:rPr lang="nb-NO" dirty="0" err="1"/>
              <a:t>frequency</a:t>
            </a:r>
            <a:r>
              <a:rPr lang="nb-NO" dirty="0"/>
              <a:t>, </a:t>
            </a:r>
            <a:r>
              <a:rPr lang="nb-NO" dirty="0" err="1"/>
              <a:t>bigger</a:t>
            </a:r>
            <a:r>
              <a:rPr lang="nb-NO" dirty="0"/>
              <a:t> numerals have </a:t>
            </a:r>
            <a:r>
              <a:rPr lang="nb-NO" dirty="0" err="1"/>
              <a:t>progressively</a:t>
            </a:r>
            <a:r>
              <a:rPr lang="nb-NO" dirty="0"/>
              <a:t> </a:t>
            </a:r>
            <a:r>
              <a:rPr lang="nb-NO" dirty="0" err="1"/>
              <a:t>lower</a:t>
            </a:r>
            <a:r>
              <a:rPr lang="nb-NO" dirty="0"/>
              <a:t> </a:t>
            </a:r>
            <a:r>
              <a:rPr lang="nb-NO" dirty="0" err="1"/>
              <a:t>frequency</a:t>
            </a:r>
            <a:endParaRPr lang="nb-NO" dirty="0"/>
          </a:p>
          <a:p>
            <a:endParaRPr lang="nb-NO" dirty="0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55561C04-F92C-3C7A-0677-25E8B28007D9}"/>
              </a:ext>
            </a:extLst>
          </p:cNvPr>
          <p:cNvSpPr txBox="1"/>
          <p:nvPr/>
        </p:nvSpPr>
        <p:spPr>
          <a:xfrm>
            <a:off x="838200" y="4926393"/>
            <a:ext cx="10280904" cy="181588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800" b="1" dirty="0" err="1"/>
              <a:t>Larger</a:t>
            </a:r>
            <a:r>
              <a:rPr lang="nb-NO" sz="2800" dirty="0"/>
              <a:t> numerals </a:t>
            </a:r>
            <a:r>
              <a:rPr lang="nb-NO" sz="2800" dirty="0" err="1"/>
              <a:t>are</a:t>
            </a:r>
            <a:r>
              <a:rPr lang="nb-NO" sz="2800" dirty="0"/>
              <a:t> </a:t>
            </a:r>
            <a:r>
              <a:rPr lang="nb-NO" sz="2800" dirty="0" err="1"/>
              <a:t>of</a:t>
            </a:r>
            <a:r>
              <a:rPr lang="nb-NO" sz="2800" dirty="0"/>
              <a:t> </a:t>
            </a:r>
            <a:r>
              <a:rPr lang="nb-NO" sz="2800" b="1" dirty="0" err="1"/>
              <a:t>lower</a:t>
            </a:r>
            <a:r>
              <a:rPr lang="nb-NO" sz="2800" dirty="0"/>
              <a:t> </a:t>
            </a:r>
            <a:r>
              <a:rPr lang="nb-NO" sz="2800" dirty="0" err="1"/>
              <a:t>frequency</a:t>
            </a:r>
            <a:r>
              <a:rPr lang="nb-NO" sz="2800" dirty="0"/>
              <a:t> and </a:t>
            </a:r>
            <a:r>
              <a:rPr lang="nb-NO" sz="2800" dirty="0" err="1"/>
              <a:t>tend</a:t>
            </a:r>
            <a:r>
              <a:rPr lang="nb-NO" sz="2800" dirty="0"/>
              <a:t> to have </a:t>
            </a:r>
            <a:r>
              <a:rPr lang="nb-NO" sz="2800" b="1" dirty="0"/>
              <a:t>singular</a:t>
            </a:r>
            <a:r>
              <a:rPr lang="nb-NO" sz="2800" dirty="0"/>
              <a:t> </a:t>
            </a:r>
            <a:r>
              <a:rPr lang="nb-NO" sz="2800" dirty="0" err="1"/>
              <a:t>agreement</a:t>
            </a:r>
            <a:r>
              <a:rPr lang="nb-NO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800" b="1" dirty="0"/>
              <a:t>Smaller</a:t>
            </a:r>
            <a:r>
              <a:rPr lang="nb-NO" sz="2800" dirty="0"/>
              <a:t> numerals </a:t>
            </a:r>
            <a:r>
              <a:rPr lang="nb-NO" sz="2800" dirty="0" err="1"/>
              <a:t>are</a:t>
            </a:r>
            <a:r>
              <a:rPr lang="nb-NO" sz="2800" dirty="0"/>
              <a:t> </a:t>
            </a:r>
            <a:r>
              <a:rPr lang="nb-NO" sz="2800" dirty="0" err="1"/>
              <a:t>of</a:t>
            </a:r>
            <a:r>
              <a:rPr lang="nb-NO" sz="2800" dirty="0"/>
              <a:t> </a:t>
            </a:r>
            <a:r>
              <a:rPr lang="nb-NO" sz="2800" b="1" dirty="0" err="1"/>
              <a:t>higher</a:t>
            </a:r>
            <a:r>
              <a:rPr lang="nb-NO" sz="2800" dirty="0"/>
              <a:t> </a:t>
            </a:r>
            <a:r>
              <a:rPr lang="nb-NO" sz="2800" dirty="0" err="1"/>
              <a:t>frequency</a:t>
            </a:r>
            <a:r>
              <a:rPr lang="nb-NO" sz="2800" dirty="0"/>
              <a:t> and </a:t>
            </a:r>
            <a:r>
              <a:rPr lang="nb-NO" sz="2800" dirty="0" err="1"/>
              <a:t>tend</a:t>
            </a:r>
            <a:r>
              <a:rPr lang="nb-NO" sz="2800" dirty="0"/>
              <a:t> to have </a:t>
            </a:r>
            <a:r>
              <a:rPr lang="nb-NO" sz="2800" b="1" dirty="0"/>
              <a:t>plural</a:t>
            </a:r>
            <a:r>
              <a:rPr lang="nb-NO" sz="2800" dirty="0"/>
              <a:t> </a:t>
            </a:r>
            <a:r>
              <a:rPr lang="nb-NO" sz="2800" dirty="0" err="1"/>
              <a:t>agreement</a:t>
            </a:r>
            <a:r>
              <a:rPr lang="nb-NO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159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329A-EF08-5DDB-50E0-05832BA20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Mixed </a:t>
            </a:r>
            <a:r>
              <a:rPr lang="nb-NO" dirty="0" err="1"/>
              <a:t>effects</a:t>
            </a:r>
            <a:r>
              <a:rPr lang="nb-NO" dirty="0"/>
              <a:t> </a:t>
            </a:r>
            <a:r>
              <a:rPr lang="nb-NO" dirty="0" err="1"/>
              <a:t>logistic</a:t>
            </a:r>
            <a:r>
              <a:rPr lang="nb-NO" dirty="0"/>
              <a:t> </a:t>
            </a:r>
            <a:r>
              <a:rPr lang="nb-NO" dirty="0" err="1"/>
              <a:t>regression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 for </a:t>
            </a:r>
            <a:r>
              <a:rPr lang="nb-NO" dirty="0" err="1"/>
              <a:t>predicting</a:t>
            </a:r>
            <a:r>
              <a:rPr lang="nb-NO" dirty="0"/>
              <a:t> </a:t>
            </a:r>
            <a:r>
              <a:rPr lang="nb-NO" dirty="0" err="1"/>
              <a:t>Predicate</a:t>
            </a:r>
            <a:r>
              <a:rPr lang="nb-NO" dirty="0"/>
              <a:t> </a:t>
            </a:r>
            <a:r>
              <a:rPr lang="nb-NO" dirty="0" err="1"/>
              <a:t>Number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53925-6F1A-7DCF-8C87-229C3BD6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750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dirty="0" err="1"/>
              <a:t>PredNumber</a:t>
            </a:r>
            <a:r>
              <a:rPr lang="nb-NO" dirty="0"/>
              <a:t> ~ 1 + </a:t>
            </a:r>
            <a:r>
              <a:rPr lang="nb-NO" dirty="0" err="1"/>
              <a:t>YearCreated.sc</a:t>
            </a:r>
            <a:r>
              <a:rPr lang="nb-NO" dirty="0"/>
              <a:t> + </a:t>
            </a:r>
            <a:r>
              <a:rPr lang="nb-NO" dirty="0" err="1"/>
              <a:t>LogQuantFreq.sc</a:t>
            </a:r>
            <a:r>
              <a:rPr lang="nb-NO" dirty="0"/>
              <a:t> + </a:t>
            </a:r>
            <a:r>
              <a:rPr lang="nb-NO" dirty="0" err="1"/>
              <a:t>QuanType</a:t>
            </a:r>
            <a:r>
              <a:rPr lang="nb-NO" dirty="0"/>
              <a:t> + </a:t>
            </a:r>
            <a:r>
              <a:rPr lang="nb-NO" dirty="0" err="1"/>
              <a:t>Animacy</a:t>
            </a:r>
            <a:r>
              <a:rPr lang="nb-NO" dirty="0"/>
              <a:t> * </a:t>
            </a:r>
            <a:r>
              <a:rPr lang="nb-NO" dirty="0" err="1"/>
              <a:t>WordOrder</a:t>
            </a:r>
            <a:r>
              <a:rPr lang="nb-NO" dirty="0"/>
              <a:t> + (1|Quantifier) + (1|VerbLemma)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“</a:t>
            </a:r>
            <a:r>
              <a:rPr lang="nb-NO" dirty="0" err="1"/>
              <a:t>Predicate</a:t>
            </a:r>
            <a:r>
              <a:rPr lang="nb-NO" dirty="0"/>
              <a:t> </a:t>
            </a:r>
            <a:r>
              <a:rPr lang="nb-NO" dirty="0" err="1"/>
              <a:t>Number</a:t>
            </a:r>
            <a:r>
              <a:rPr lang="nb-NO" dirty="0"/>
              <a:t> is </a:t>
            </a:r>
            <a:r>
              <a:rPr lang="nb-NO" dirty="0" err="1"/>
              <a:t>predicted</a:t>
            </a:r>
            <a:r>
              <a:rPr lang="nb-NO" dirty="0"/>
              <a:t> in </a:t>
            </a:r>
            <a:r>
              <a:rPr lang="nb-NO" dirty="0" err="1"/>
              <a:t>relation</a:t>
            </a:r>
            <a:r>
              <a:rPr lang="nb-NO" dirty="0"/>
              <a:t> to an overall </a:t>
            </a:r>
            <a:r>
              <a:rPr lang="nb-NO" dirty="0" err="1"/>
              <a:t>intercept</a:t>
            </a:r>
            <a:r>
              <a:rPr lang="nb-NO" dirty="0"/>
              <a:t> (1),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main</a:t>
            </a:r>
            <a:r>
              <a:rPr lang="nb-NO" dirty="0"/>
              <a:t> </a:t>
            </a:r>
            <a:r>
              <a:rPr lang="nb-NO" dirty="0" err="1"/>
              <a:t>effects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Year</a:t>
            </a:r>
            <a:r>
              <a:rPr lang="nb-NO" dirty="0"/>
              <a:t> </a:t>
            </a:r>
            <a:r>
              <a:rPr lang="nb-NO" dirty="0" err="1"/>
              <a:t>Created</a:t>
            </a:r>
            <a:r>
              <a:rPr lang="nb-NO" dirty="0"/>
              <a:t>, </a:t>
            </a:r>
            <a:r>
              <a:rPr lang="nb-NO" dirty="0" err="1"/>
              <a:t>Quantifier</a:t>
            </a:r>
            <a:r>
              <a:rPr lang="nb-NO" dirty="0"/>
              <a:t> </a:t>
            </a:r>
            <a:r>
              <a:rPr lang="nb-NO" dirty="0" err="1"/>
              <a:t>Frequency</a:t>
            </a:r>
            <a:r>
              <a:rPr lang="nb-NO" dirty="0"/>
              <a:t>, and </a:t>
            </a:r>
            <a:r>
              <a:rPr lang="nb-NO" dirty="0" err="1"/>
              <a:t>Quantifier</a:t>
            </a:r>
            <a:r>
              <a:rPr lang="nb-NO" dirty="0"/>
              <a:t> Type, an </a:t>
            </a:r>
            <a:r>
              <a:rPr lang="nb-NO" dirty="0" err="1"/>
              <a:t>interaction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Animacy</a:t>
            </a:r>
            <a:r>
              <a:rPr lang="nb-NO" dirty="0"/>
              <a:t> and Word Order, and random </a:t>
            </a:r>
            <a:r>
              <a:rPr lang="nb-NO" dirty="0" err="1"/>
              <a:t>effects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Quantifier</a:t>
            </a:r>
            <a:r>
              <a:rPr lang="nb-NO" dirty="0"/>
              <a:t> and Verb Lemma”</a:t>
            </a:r>
          </a:p>
          <a:p>
            <a:pPr marL="0" indent="0">
              <a:buNone/>
            </a:pPr>
            <a:endParaRPr lang="nb-NO" dirty="0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4921AC54-B6AA-6AB1-352B-C735B8C97E32}"/>
              </a:ext>
            </a:extLst>
          </p:cNvPr>
          <p:cNvSpPr txBox="1"/>
          <p:nvPr/>
        </p:nvSpPr>
        <p:spPr>
          <a:xfrm>
            <a:off x="838199" y="5535612"/>
            <a:ext cx="10410825" cy="1077218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nb-NO" sz="3200" dirty="0" err="1"/>
              <a:t>Correct</a:t>
            </a:r>
            <a:r>
              <a:rPr lang="nb-NO" sz="3200" dirty="0"/>
              <a:t> </a:t>
            </a:r>
            <a:r>
              <a:rPr lang="nb-NO" sz="3200" dirty="0" err="1"/>
              <a:t>predictions</a:t>
            </a:r>
            <a:r>
              <a:rPr lang="nb-NO" sz="3200" dirty="0"/>
              <a:t> for 84.2% </a:t>
            </a:r>
            <a:r>
              <a:rPr lang="nb-NO" sz="3200" dirty="0" err="1"/>
              <a:t>of</a:t>
            </a:r>
            <a:r>
              <a:rPr lang="nb-NO" sz="3200" dirty="0"/>
              <a:t> </a:t>
            </a:r>
            <a:r>
              <a:rPr lang="nb-NO" sz="3200" dirty="0" err="1"/>
              <a:t>the</a:t>
            </a:r>
            <a:r>
              <a:rPr lang="nb-NO" sz="3200" dirty="0"/>
              <a:t> data, </a:t>
            </a:r>
            <a:r>
              <a:rPr lang="nb-NO" sz="3200" dirty="0" err="1"/>
              <a:t>well</a:t>
            </a:r>
            <a:r>
              <a:rPr lang="nb-NO" sz="3200" dirty="0"/>
              <a:t> </a:t>
            </a:r>
            <a:r>
              <a:rPr lang="nb-NO" sz="3200" dirty="0" err="1"/>
              <a:t>above</a:t>
            </a:r>
            <a:r>
              <a:rPr lang="nb-NO" sz="3200" dirty="0"/>
              <a:t> </a:t>
            </a:r>
            <a:r>
              <a:rPr lang="nb-NO" sz="3200" dirty="0" err="1"/>
              <a:t>the</a:t>
            </a:r>
            <a:r>
              <a:rPr lang="nb-NO" sz="3200" dirty="0"/>
              <a:t> baseline </a:t>
            </a:r>
            <a:r>
              <a:rPr lang="nb-NO" sz="3200" dirty="0" err="1"/>
              <a:t>of</a:t>
            </a:r>
            <a:r>
              <a:rPr lang="nb-NO" sz="3200" dirty="0"/>
              <a:t> 55.96%; C score is 0.922</a:t>
            </a:r>
          </a:p>
        </p:txBody>
      </p:sp>
    </p:spTree>
    <p:extLst>
      <p:ext uri="{BB962C8B-B14F-4D97-AF65-F5344CB8AC3E}">
        <p14:creationId xmlns:p14="http://schemas.microsoft.com/office/powerpoint/2010/main" val="2680685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27BCA-8D80-95C1-4E20-C0BE6E9C2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Results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logistic</a:t>
            </a:r>
            <a:r>
              <a:rPr lang="nb-NO" dirty="0"/>
              <a:t> </a:t>
            </a:r>
            <a:r>
              <a:rPr lang="nb-NO" dirty="0" err="1"/>
              <a:t>regression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 for </a:t>
            </a:r>
            <a:r>
              <a:rPr lang="nb-NO" dirty="0" err="1"/>
              <a:t>fixed</a:t>
            </a:r>
            <a:r>
              <a:rPr lang="nb-NO" dirty="0"/>
              <a:t> </a:t>
            </a:r>
            <a:r>
              <a:rPr lang="nb-NO" dirty="0" err="1"/>
              <a:t>effects</a:t>
            </a:r>
            <a:endParaRPr lang="nb-NO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41DC35-3694-C23F-A1D5-D401E4B4806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038">
                  <a:extLst>
                    <a:ext uri="{9D8B030D-6E8A-4147-A177-3AD203B41FA5}">
                      <a16:colId xmlns:a16="http://schemas.microsoft.com/office/drawing/2014/main" val="236816096"/>
                    </a:ext>
                  </a:extLst>
                </a:gridCol>
                <a:gridCol w="2128837">
                  <a:extLst>
                    <a:ext uri="{9D8B030D-6E8A-4147-A177-3AD203B41FA5}">
                      <a16:colId xmlns:a16="http://schemas.microsoft.com/office/drawing/2014/main" val="1548575949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1483110687"/>
                    </a:ext>
                  </a:extLst>
                </a:gridCol>
                <a:gridCol w="1185862">
                  <a:extLst>
                    <a:ext uri="{9D8B030D-6E8A-4147-A177-3AD203B41FA5}">
                      <a16:colId xmlns:a16="http://schemas.microsoft.com/office/drawing/2014/main" val="4029424748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1688174651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171360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Estimate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Std. Error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z value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Pr(&gt;|z|)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0658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(Intercept)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1.20724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0.30691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3.933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8.37e-05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708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YearCreated.sc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0.08970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0.01610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5.571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2.53e-08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8203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LogQuantFreq.sc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0.39513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0.11103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3.559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0.000373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8683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QuanTypecollective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-0.88051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0.46554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-1.891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0.058576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5104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QuanTypenumeral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-2.03981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0.34382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-5.933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2.98e-09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6244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QuanTypeindefinite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-4.60623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0.41864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-11.003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&lt; 2e-16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6570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Animacyanim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0.98308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0.04317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22.771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&lt; 2e-16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9352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WordOrderSV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1.28468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0.04896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26.239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&lt; 2e-16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5301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Animacyanim:WordOrderSV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0.59289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0.07251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8.177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2.91e-16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N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9648579"/>
                  </a:ext>
                </a:extLst>
              </a:tr>
            </a:tbl>
          </a:graphicData>
        </a:graphic>
      </p:graphicFrame>
      <p:sp>
        <p:nvSpPr>
          <p:cNvPr id="3" name="TextBox 7">
            <a:extLst>
              <a:ext uri="{FF2B5EF4-FFF2-40B4-BE49-F238E27FC236}">
                <a16:creationId xmlns:a16="http://schemas.microsoft.com/office/drawing/2014/main" id="{AE4418FF-D72B-0797-B2E1-E85FCF73A703}"/>
              </a:ext>
            </a:extLst>
          </p:cNvPr>
          <p:cNvSpPr txBox="1"/>
          <p:nvPr/>
        </p:nvSpPr>
        <p:spPr>
          <a:xfrm>
            <a:off x="838200" y="5833426"/>
            <a:ext cx="10515600" cy="83099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A </a:t>
            </a:r>
            <a:r>
              <a:rPr lang="nb-NO" sz="2400" dirty="0" err="1"/>
              <a:t>number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factors</a:t>
            </a:r>
            <a:r>
              <a:rPr lang="nb-NO" sz="2400" dirty="0"/>
              <a:t> </a:t>
            </a:r>
            <a:r>
              <a:rPr lang="nb-NO" sz="2400" dirty="0" err="1"/>
              <a:t>influence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choice</a:t>
            </a:r>
            <a:r>
              <a:rPr lang="nb-NO" sz="2400" dirty="0"/>
              <a:t> </a:t>
            </a:r>
            <a:r>
              <a:rPr lang="nb-NO" sz="2400" dirty="0" err="1"/>
              <a:t>between</a:t>
            </a:r>
            <a:r>
              <a:rPr lang="nb-NO" sz="2400" dirty="0"/>
              <a:t> SG and </a:t>
            </a:r>
            <a:r>
              <a:rPr lang="nb-NO" sz="2400" dirty="0" err="1"/>
              <a:t>Pl</a:t>
            </a:r>
            <a:r>
              <a:rPr lang="nb-NO" sz="2400" dirty="0"/>
              <a:t> </a:t>
            </a:r>
            <a:r>
              <a:rPr lang="nb-NO" sz="2400" dirty="0" err="1"/>
              <a:t>agreement</a:t>
            </a:r>
            <a:r>
              <a:rPr lang="nb-NO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One </a:t>
            </a:r>
            <a:r>
              <a:rPr lang="nb-NO" sz="2400" dirty="0" err="1"/>
              <a:t>interaction</a:t>
            </a:r>
            <a:r>
              <a:rPr lang="nb-NO" sz="2400" dirty="0"/>
              <a:t> is </a:t>
            </a:r>
            <a:r>
              <a:rPr lang="nb-NO" sz="2400" dirty="0" err="1"/>
              <a:t>detected</a:t>
            </a:r>
            <a:r>
              <a:rPr lang="nb-NO" sz="2400" dirty="0"/>
              <a:t>: </a:t>
            </a:r>
            <a:r>
              <a:rPr lang="nb-NO" sz="2400" dirty="0" err="1"/>
              <a:t>Animacy</a:t>
            </a:r>
            <a:r>
              <a:rPr lang="nb-NO" sz="2400" dirty="0"/>
              <a:t> and </a:t>
            </a:r>
            <a:r>
              <a:rPr lang="nb-NO" sz="2400" dirty="0" err="1"/>
              <a:t>word</a:t>
            </a:r>
            <a:r>
              <a:rPr lang="nb-NO" sz="2400" dirty="0"/>
              <a:t> order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783030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F790-5F71-B01F-2BA7-DBE4F0EEC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44" y="18255"/>
            <a:ext cx="10515600" cy="1325563"/>
          </a:xfrm>
        </p:spPr>
        <p:txBody>
          <a:bodyPr/>
          <a:lstStyle/>
          <a:p>
            <a:r>
              <a:rPr lang="nb-NO" dirty="0"/>
              <a:t>Language </a:t>
            </a:r>
            <a:r>
              <a:rPr lang="nb-NO" dirty="0" err="1"/>
              <a:t>change</a:t>
            </a:r>
            <a:r>
              <a:rPr lang="nb-NO" dirty="0"/>
              <a:t>? </a:t>
            </a:r>
            <a:r>
              <a:rPr lang="nb-NO" dirty="0" err="1"/>
              <a:t>Year</a:t>
            </a:r>
            <a:r>
              <a:rPr lang="nb-NO" dirty="0"/>
              <a:t> </a:t>
            </a:r>
            <a:r>
              <a:rPr lang="nb-NO" dirty="0" err="1"/>
              <a:t>Created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68D1E-E452-CE97-0B69-003B65D4D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397" y="1607412"/>
            <a:ext cx="5366847" cy="3778246"/>
          </a:xfrm>
        </p:spPr>
        <p:txBody>
          <a:bodyPr>
            <a:normAutofit fontScale="92500" lnSpcReduction="10000"/>
          </a:bodyPr>
          <a:lstStyle/>
          <a:p>
            <a:r>
              <a:rPr lang="nb-NO" sz="2400" dirty="0" err="1"/>
              <a:t>Year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origin</a:t>
            </a:r>
            <a:r>
              <a:rPr lang="nb-NO" sz="2400" dirty="0"/>
              <a:t> </a:t>
            </a:r>
            <a:r>
              <a:rPr lang="nb-NO" sz="2400" dirty="0" err="1"/>
              <a:t>scaled</a:t>
            </a:r>
            <a:r>
              <a:rPr lang="nb-NO" sz="2400" dirty="0"/>
              <a:t> (z-</a:t>
            </a:r>
            <a:r>
              <a:rPr lang="nb-NO" sz="2400" dirty="0" err="1"/>
              <a:t>scored</a:t>
            </a:r>
            <a:r>
              <a:rPr lang="nb-NO" sz="2400" dirty="0"/>
              <a:t>)</a:t>
            </a:r>
          </a:p>
          <a:p>
            <a:pPr lvl="1"/>
            <a:r>
              <a:rPr lang="nb-NO" sz="2000" dirty="0"/>
              <a:t>1800 = -2.97 (minimum)</a:t>
            </a:r>
          </a:p>
          <a:p>
            <a:pPr lvl="1"/>
            <a:r>
              <a:rPr lang="nb-NO" sz="2000" dirty="0"/>
              <a:t>1949 = 0 (</a:t>
            </a:r>
            <a:r>
              <a:rPr lang="nb-NO" sz="2000" dirty="0" err="1"/>
              <a:t>mean</a:t>
            </a:r>
            <a:r>
              <a:rPr lang="nb-NO" sz="2000" dirty="0"/>
              <a:t>)</a:t>
            </a:r>
          </a:p>
          <a:p>
            <a:pPr lvl="1"/>
            <a:r>
              <a:rPr lang="nb-NO" sz="2000" dirty="0"/>
              <a:t>2017 = 1.37 (</a:t>
            </a:r>
            <a:r>
              <a:rPr lang="nb-NO" sz="2000" dirty="0" err="1"/>
              <a:t>maximum</a:t>
            </a:r>
            <a:r>
              <a:rPr lang="nb-NO" sz="2000" dirty="0"/>
              <a:t>) </a:t>
            </a:r>
          </a:p>
          <a:p>
            <a:r>
              <a:rPr lang="nb-NO" sz="2400" dirty="0" err="1"/>
              <a:t>Some</a:t>
            </a:r>
            <a:r>
              <a:rPr lang="nb-NO" sz="2400" dirty="0"/>
              <a:t> </a:t>
            </a:r>
            <a:r>
              <a:rPr lang="nb-NO" sz="2400" dirty="0" err="1"/>
              <a:t>claim</a:t>
            </a:r>
            <a:r>
              <a:rPr lang="nb-NO" sz="2400" dirty="0"/>
              <a:t> plural </a:t>
            </a:r>
            <a:r>
              <a:rPr lang="nb-NO" sz="2400" dirty="0" err="1"/>
              <a:t>agreement</a:t>
            </a:r>
            <a:r>
              <a:rPr lang="nb-NO" sz="2400" dirty="0"/>
              <a:t> </a:t>
            </a:r>
            <a:br>
              <a:rPr lang="nb-NO" sz="2400" dirty="0"/>
            </a:br>
            <a:r>
              <a:rPr lang="nb-NO" sz="2400" dirty="0"/>
              <a:t>has </a:t>
            </a:r>
            <a:r>
              <a:rPr lang="nb-NO" sz="2400" dirty="0" err="1"/>
              <a:t>increased</a:t>
            </a:r>
            <a:r>
              <a:rPr lang="nb-NO" sz="2400" dirty="0"/>
              <a:t>: </a:t>
            </a:r>
          </a:p>
          <a:p>
            <a:pPr lvl="1"/>
            <a:r>
              <a:rPr lang="nb-NO" sz="2000" dirty="0" err="1"/>
              <a:t>Gorbačevič</a:t>
            </a:r>
            <a:r>
              <a:rPr lang="nb-NO" sz="2000" dirty="0"/>
              <a:t> 1971</a:t>
            </a:r>
          </a:p>
          <a:p>
            <a:pPr lvl="1"/>
            <a:r>
              <a:rPr lang="nb-NO" sz="2000" dirty="0" err="1"/>
              <a:t>Rozental</a:t>
            </a:r>
            <a:r>
              <a:rPr lang="nb-NO" sz="2000" dirty="0"/>
              <a:t>’ 1974</a:t>
            </a:r>
          </a:p>
          <a:p>
            <a:r>
              <a:rPr lang="nb-NO" sz="2400" dirty="0" err="1"/>
              <a:t>Others</a:t>
            </a:r>
            <a:r>
              <a:rPr lang="nb-NO" sz="2400" dirty="0"/>
              <a:t> </a:t>
            </a:r>
            <a:r>
              <a:rPr lang="nb-NO" sz="2400" dirty="0" err="1"/>
              <a:t>find</a:t>
            </a:r>
            <a:r>
              <a:rPr lang="nb-NO" sz="2400" dirty="0"/>
              <a:t> </a:t>
            </a:r>
            <a:r>
              <a:rPr lang="nb-NO" sz="2400" dirty="0" err="1"/>
              <a:t>no</a:t>
            </a:r>
            <a:r>
              <a:rPr lang="nb-NO" sz="2400" dirty="0"/>
              <a:t> </a:t>
            </a:r>
            <a:r>
              <a:rPr lang="nb-NO" sz="2400" dirty="0" err="1"/>
              <a:t>evidence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br>
              <a:rPr lang="nb-NO" sz="2400" dirty="0"/>
            </a:br>
            <a:r>
              <a:rPr lang="nb-NO" sz="2400" dirty="0" err="1"/>
              <a:t>change</a:t>
            </a:r>
            <a:r>
              <a:rPr lang="nb-NO" sz="2400" dirty="0"/>
              <a:t>: </a:t>
            </a:r>
          </a:p>
          <a:p>
            <a:pPr lvl="1"/>
            <a:r>
              <a:rPr lang="nb-NO" sz="2000" dirty="0" err="1"/>
              <a:t>Corbett</a:t>
            </a:r>
            <a:r>
              <a:rPr lang="nb-NO" sz="2000" dirty="0"/>
              <a:t> 1981 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A88F76C7-936D-8C6B-FC2D-524B089BC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680" y="1072693"/>
            <a:ext cx="6662320" cy="5328632"/>
          </a:xfrm>
          <a:prstGeom prst="rect">
            <a:avLst/>
          </a:prstGeom>
        </p:spPr>
      </p:pic>
      <p:sp>
        <p:nvSpPr>
          <p:cNvPr id="5" name="Bildeforklaring formet som et avrundet rektangel 4">
            <a:extLst>
              <a:ext uri="{FF2B5EF4-FFF2-40B4-BE49-F238E27FC236}">
                <a16:creationId xmlns:a16="http://schemas.microsoft.com/office/drawing/2014/main" id="{5DFE866F-02CD-99E7-CA29-9A7960EFC760}"/>
              </a:ext>
            </a:extLst>
          </p:cNvPr>
          <p:cNvSpPr/>
          <p:nvPr/>
        </p:nvSpPr>
        <p:spPr>
          <a:xfrm>
            <a:off x="4566623" y="991404"/>
            <a:ext cx="2073934" cy="589533"/>
          </a:xfrm>
          <a:prstGeom prst="wedgeRoundRectCallout">
            <a:avLst>
              <a:gd name="adj1" fmla="val 22939"/>
              <a:gd name="adj2" fmla="val 113382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Y-</a:t>
            </a:r>
            <a:r>
              <a:rPr lang="nb-NO" dirty="0" err="1">
                <a:solidFill>
                  <a:sysClr val="windowText" lastClr="000000"/>
                </a:solidFill>
              </a:rPr>
              <a:t>axis</a:t>
            </a:r>
            <a:r>
              <a:rPr lang="nb-NO" dirty="0">
                <a:solidFill>
                  <a:sysClr val="windowText" lastClr="000000"/>
                </a:solidFill>
              </a:rPr>
              <a:t> is </a:t>
            </a:r>
            <a:r>
              <a:rPr lang="nb-NO" dirty="0" err="1">
                <a:solidFill>
                  <a:sysClr val="windowText" lastClr="000000"/>
                </a:solidFill>
              </a:rPr>
              <a:t>probability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of</a:t>
            </a:r>
            <a:r>
              <a:rPr lang="nb-NO" dirty="0">
                <a:solidFill>
                  <a:sysClr val="windowText" lastClr="000000"/>
                </a:solidFill>
              </a:rPr>
              <a:t> PL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47077F95-EA0F-A698-03E9-10C7D90DCF9C}"/>
              </a:ext>
            </a:extLst>
          </p:cNvPr>
          <p:cNvSpPr txBox="1"/>
          <p:nvPr/>
        </p:nvSpPr>
        <p:spPr>
          <a:xfrm>
            <a:off x="517397" y="5985826"/>
            <a:ext cx="11390146" cy="83099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 err="1"/>
              <a:t>Confirmation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hypothesis</a:t>
            </a:r>
            <a:r>
              <a:rPr lang="nb-NO" sz="2400" dirty="0"/>
              <a:t> </a:t>
            </a:r>
            <a:r>
              <a:rPr lang="nb-NO" sz="2400" dirty="0" err="1"/>
              <a:t>that</a:t>
            </a:r>
            <a:r>
              <a:rPr lang="nb-NO" sz="2400" dirty="0"/>
              <a:t> </a:t>
            </a:r>
            <a:r>
              <a:rPr lang="nb-NO" sz="2400" dirty="0" err="1"/>
              <a:t>situation</a:t>
            </a:r>
            <a:r>
              <a:rPr lang="nb-NO" sz="2400" dirty="0"/>
              <a:t> is stable over time: “</a:t>
            </a:r>
            <a:r>
              <a:rPr lang="nb-NO" sz="2400" dirty="0" err="1"/>
              <a:t>Static</a:t>
            </a:r>
            <a:r>
              <a:rPr lang="nb-NO" sz="2400" dirty="0"/>
              <a:t> </a:t>
            </a:r>
            <a:r>
              <a:rPr lang="nb-NO" sz="2400" dirty="0" err="1"/>
              <a:t>variation</a:t>
            </a:r>
            <a:r>
              <a:rPr lang="nb-NO" sz="2400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Surprising</a:t>
            </a:r>
            <a:r>
              <a:rPr lang="en-US" sz="2400" dirty="0">
                <a:solidFill>
                  <a:srgbClr val="000000"/>
                </a:solidFill>
              </a:rPr>
              <a:t>: Russian numeral morphosyntax has otherwise changed radically.</a:t>
            </a:r>
            <a:endParaRPr lang="nb-NO" sz="2400" dirty="0"/>
          </a:p>
        </p:txBody>
      </p:sp>
      <p:sp>
        <p:nvSpPr>
          <p:cNvPr id="8" name="Bildeforklaring formet som et avrundet rektangel 7">
            <a:extLst>
              <a:ext uri="{FF2B5EF4-FFF2-40B4-BE49-F238E27FC236}">
                <a16:creationId xmlns:a16="http://schemas.microsoft.com/office/drawing/2014/main" id="{91617235-A19D-5C49-49C1-0B0184F5DB56}"/>
              </a:ext>
            </a:extLst>
          </p:cNvPr>
          <p:cNvSpPr/>
          <p:nvPr/>
        </p:nvSpPr>
        <p:spPr>
          <a:xfrm>
            <a:off x="5884244" y="5637930"/>
            <a:ext cx="812526" cy="279143"/>
          </a:xfrm>
          <a:prstGeom prst="wedgeRoundRectCallout">
            <a:avLst>
              <a:gd name="adj1" fmla="val 24111"/>
              <a:gd name="adj2" fmla="val -98176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1800</a:t>
            </a:r>
          </a:p>
        </p:txBody>
      </p:sp>
      <p:sp>
        <p:nvSpPr>
          <p:cNvPr id="9" name="Bildeforklaring formet som et avrundet rektangel 8">
            <a:extLst>
              <a:ext uri="{FF2B5EF4-FFF2-40B4-BE49-F238E27FC236}">
                <a16:creationId xmlns:a16="http://schemas.microsoft.com/office/drawing/2014/main" id="{19259F21-9F88-552C-B7D7-B173D0BF6DD2}"/>
              </a:ext>
            </a:extLst>
          </p:cNvPr>
          <p:cNvSpPr/>
          <p:nvPr/>
        </p:nvSpPr>
        <p:spPr>
          <a:xfrm>
            <a:off x="11227769" y="5666038"/>
            <a:ext cx="812526" cy="279143"/>
          </a:xfrm>
          <a:prstGeom prst="wedgeRoundRectCallout">
            <a:avLst>
              <a:gd name="adj1" fmla="val 24111"/>
              <a:gd name="adj2" fmla="val -98176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748099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C9CD-A427-001A-2E9C-6C69FDDD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0"/>
            <a:ext cx="10515600" cy="1325563"/>
          </a:xfrm>
        </p:spPr>
        <p:txBody>
          <a:bodyPr/>
          <a:lstStyle/>
          <a:p>
            <a:r>
              <a:rPr lang="nb-NO" dirty="0" err="1"/>
              <a:t>Quantifier</a:t>
            </a:r>
            <a:r>
              <a:rPr lang="nb-NO" dirty="0"/>
              <a:t> </a:t>
            </a:r>
            <a:r>
              <a:rPr lang="nb-NO" dirty="0" err="1"/>
              <a:t>Frequency</a:t>
            </a:r>
            <a:r>
              <a:rPr lang="nb-NO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37173-CAE9-E1B3-82FF-A165D183B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825625"/>
            <a:ext cx="5076825" cy="4351338"/>
          </a:xfrm>
        </p:spPr>
        <p:txBody>
          <a:bodyPr>
            <a:normAutofit fontScale="92500" lnSpcReduction="20000"/>
          </a:bodyPr>
          <a:lstStyle/>
          <a:p>
            <a:r>
              <a:rPr lang="nb-NO" dirty="0" err="1"/>
              <a:t>Quantifiers</a:t>
            </a:r>
            <a:r>
              <a:rPr lang="nb-NO" dirty="0"/>
              <a:t> have different </a:t>
            </a:r>
            <a:r>
              <a:rPr lang="nb-NO" dirty="0" err="1"/>
              <a:t>frequencies</a:t>
            </a:r>
            <a:r>
              <a:rPr lang="nb-NO" dirty="0"/>
              <a:t> in Russian National Corpus:</a:t>
            </a:r>
          </a:p>
          <a:p>
            <a:pPr lvl="1"/>
            <a:r>
              <a:rPr lang="nb-NO" i="1" dirty="0" err="1"/>
              <a:t>vosem’sot</a:t>
            </a:r>
            <a:r>
              <a:rPr lang="nb-NO" dirty="0"/>
              <a:t> ‘800’: 1,802 </a:t>
            </a:r>
            <a:r>
              <a:rPr lang="nb-NO" dirty="0" err="1"/>
              <a:t>attestations</a:t>
            </a:r>
            <a:endParaRPr lang="nb-NO" dirty="0"/>
          </a:p>
          <a:p>
            <a:pPr lvl="1"/>
            <a:r>
              <a:rPr lang="nb-NO" i="1" dirty="0" err="1"/>
              <a:t>dva</a:t>
            </a:r>
            <a:r>
              <a:rPr lang="nb-NO" dirty="0"/>
              <a:t> ‘2’: 316,172 </a:t>
            </a:r>
            <a:r>
              <a:rPr lang="nb-NO" dirty="0" err="1"/>
              <a:t>attestations</a:t>
            </a:r>
            <a:endParaRPr lang="nb-NO" dirty="0"/>
          </a:p>
          <a:p>
            <a:r>
              <a:rPr lang="nb-NO" dirty="0"/>
              <a:t>Corpus </a:t>
            </a:r>
            <a:r>
              <a:rPr lang="nb-NO" dirty="0" err="1"/>
              <a:t>frequency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quantifier</a:t>
            </a:r>
            <a:r>
              <a:rPr lang="nb-NO" dirty="0"/>
              <a:t> </a:t>
            </a:r>
            <a:r>
              <a:rPr lang="nb-NO" dirty="0" err="1"/>
              <a:t>logarithmically</a:t>
            </a:r>
            <a:r>
              <a:rPr lang="nb-NO" dirty="0"/>
              <a:t> </a:t>
            </a:r>
            <a:r>
              <a:rPr lang="nb-NO" dirty="0" err="1"/>
              <a:t>transformed</a:t>
            </a:r>
            <a:r>
              <a:rPr lang="nb-NO" dirty="0"/>
              <a:t> and </a:t>
            </a:r>
            <a:r>
              <a:rPr lang="nb-NO" dirty="0" err="1"/>
              <a:t>scaled</a:t>
            </a:r>
            <a:r>
              <a:rPr lang="nb-NO" dirty="0"/>
              <a:t> (z-</a:t>
            </a:r>
            <a:r>
              <a:rPr lang="nb-NO" dirty="0" err="1"/>
              <a:t>scored</a:t>
            </a:r>
            <a:r>
              <a:rPr lang="nb-NO" dirty="0"/>
              <a:t>):</a:t>
            </a:r>
          </a:p>
          <a:p>
            <a:pPr lvl="1"/>
            <a:r>
              <a:rPr lang="nb-NO" dirty="0"/>
              <a:t>97 = -5.65 (minimum)</a:t>
            </a:r>
          </a:p>
          <a:p>
            <a:pPr lvl="1"/>
            <a:r>
              <a:rPr lang="nb-NO" dirty="0"/>
              <a:t>159,318 = 0 (</a:t>
            </a:r>
            <a:r>
              <a:rPr lang="nb-NO" dirty="0" err="1"/>
              <a:t>mean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352,781 = 1.07 (</a:t>
            </a:r>
            <a:r>
              <a:rPr lang="nb-NO" dirty="0" err="1"/>
              <a:t>maximum</a:t>
            </a:r>
            <a:r>
              <a:rPr lang="nb-NO" dirty="0"/>
              <a:t>) </a:t>
            </a:r>
          </a:p>
        </p:txBody>
      </p:sp>
      <p:pic>
        <p:nvPicPr>
          <p:cNvPr id="4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385F910F-B007-94D6-33AB-DC5C1CDE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729" y="1374019"/>
            <a:ext cx="6724271" cy="4802944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28B8130B-AB8E-F001-9AFC-CD4BEBD6C5FB}"/>
              </a:ext>
            </a:extLst>
          </p:cNvPr>
          <p:cNvSpPr txBox="1"/>
          <p:nvPr/>
        </p:nvSpPr>
        <p:spPr>
          <a:xfrm>
            <a:off x="252851" y="6243638"/>
            <a:ext cx="11686298" cy="52322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nb-NO" sz="2800" dirty="0"/>
              <a:t>PL </a:t>
            </a:r>
            <a:r>
              <a:rPr lang="nb-NO" sz="2800" dirty="0" err="1"/>
              <a:t>agreement</a:t>
            </a:r>
            <a:r>
              <a:rPr lang="nb-NO" sz="2800" dirty="0"/>
              <a:t> is more </a:t>
            </a:r>
            <a:r>
              <a:rPr lang="nb-NO" sz="2800" dirty="0" err="1"/>
              <a:t>likely</a:t>
            </a:r>
            <a:r>
              <a:rPr lang="nb-NO" sz="2800" dirty="0"/>
              <a:t> to </a:t>
            </a:r>
            <a:r>
              <a:rPr lang="nb-NO" sz="2800" dirty="0" err="1"/>
              <a:t>occur</a:t>
            </a:r>
            <a:r>
              <a:rPr lang="nb-NO" sz="2800" dirty="0"/>
              <a:t> </a:t>
            </a:r>
            <a:r>
              <a:rPr lang="nb-NO" sz="2800" dirty="0" err="1"/>
              <a:t>if</a:t>
            </a:r>
            <a:r>
              <a:rPr lang="nb-NO" sz="2800" dirty="0"/>
              <a:t> </a:t>
            </a:r>
            <a:r>
              <a:rPr lang="nb-NO" sz="2800" dirty="0" err="1"/>
              <a:t>the</a:t>
            </a:r>
            <a:r>
              <a:rPr lang="nb-NO" sz="2800" dirty="0"/>
              <a:t> </a:t>
            </a:r>
            <a:r>
              <a:rPr lang="nb-NO" sz="2800" dirty="0" err="1"/>
              <a:t>quantifier</a:t>
            </a:r>
            <a:r>
              <a:rPr lang="nb-NO" sz="2800" dirty="0"/>
              <a:t> is </a:t>
            </a:r>
            <a:r>
              <a:rPr lang="nb-NO" sz="2800" dirty="0" err="1"/>
              <a:t>of</a:t>
            </a:r>
            <a:r>
              <a:rPr lang="nb-NO" sz="2800" dirty="0"/>
              <a:t> </a:t>
            </a:r>
            <a:r>
              <a:rPr lang="nb-NO" sz="2800" dirty="0" err="1"/>
              <a:t>high</a:t>
            </a:r>
            <a:r>
              <a:rPr lang="nb-NO" sz="2800" dirty="0"/>
              <a:t> </a:t>
            </a:r>
            <a:r>
              <a:rPr lang="nb-NO" sz="2800" dirty="0" err="1"/>
              <a:t>frequency</a:t>
            </a:r>
            <a:endParaRPr lang="nb-NO" sz="2800" dirty="0"/>
          </a:p>
        </p:txBody>
      </p:sp>
      <p:sp>
        <p:nvSpPr>
          <p:cNvPr id="9" name="Bildeforklaring formet som et avrundet rektangel 8">
            <a:extLst>
              <a:ext uri="{FF2B5EF4-FFF2-40B4-BE49-F238E27FC236}">
                <a16:creationId xmlns:a16="http://schemas.microsoft.com/office/drawing/2014/main" id="{48367565-D61A-4887-6067-A7664E0E261D}"/>
              </a:ext>
            </a:extLst>
          </p:cNvPr>
          <p:cNvSpPr/>
          <p:nvPr/>
        </p:nvSpPr>
        <p:spPr>
          <a:xfrm>
            <a:off x="4861898" y="1201405"/>
            <a:ext cx="2073934" cy="589533"/>
          </a:xfrm>
          <a:prstGeom prst="wedgeRoundRectCallout">
            <a:avLst>
              <a:gd name="adj1" fmla="val 22939"/>
              <a:gd name="adj2" fmla="val 113382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Y-</a:t>
            </a:r>
            <a:r>
              <a:rPr lang="nb-NO" dirty="0" err="1">
                <a:solidFill>
                  <a:sysClr val="windowText" lastClr="000000"/>
                </a:solidFill>
              </a:rPr>
              <a:t>axis</a:t>
            </a:r>
            <a:r>
              <a:rPr lang="nb-NO" dirty="0">
                <a:solidFill>
                  <a:sysClr val="windowText" lastClr="000000"/>
                </a:solidFill>
              </a:rPr>
              <a:t> is </a:t>
            </a:r>
            <a:r>
              <a:rPr lang="nb-NO" dirty="0" err="1">
                <a:solidFill>
                  <a:sysClr val="windowText" lastClr="000000"/>
                </a:solidFill>
              </a:rPr>
              <a:t>probability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of</a:t>
            </a:r>
            <a:r>
              <a:rPr lang="nb-NO" dirty="0">
                <a:solidFill>
                  <a:sysClr val="windowText" lastClr="000000"/>
                </a:solidFill>
              </a:rPr>
              <a:t> PL</a:t>
            </a:r>
          </a:p>
        </p:txBody>
      </p:sp>
      <p:sp>
        <p:nvSpPr>
          <p:cNvPr id="10" name="Bildeforklaring formet som et avrundet rektangel 9">
            <a:extLst>
              <a:ext uri="{FF2B5EF4-FFF2-40B4-BE49-F238E27FC236}">
                <a16:creationId xmlns:a16="http://schemas.microsoft.com/office/drawing/2014/main" id="{79C44C03-E6B5-4256-560F-712442DABE60}"/>
              </a:ext>
            </a:extLst>
          </p:cNvPr>
          <p:cNvSpPr/>
          <p:nvPr/>
        </p:nvSpPr>
        <p:spPr>
          <a:xfrm>
            <a:off x="5358179" y="5587430"/>
            <a:ext cx="1620503" cy="589533"/>
          </a:xfrm>
          <a:prstGeom prst="wedgeRoundRectCallout">
            <a:avLst>
              <a:gd name="adj1" fmla="val 14122"/>
              <a:gd name="adj2" fmla="val -75653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>
                <a:solidFill>
                  <a:sysClr val="windowText" lastClr="000000"/>
                </a:solidFill>
              </a:rPr>
              <a:t>Low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frequent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quantifier</a:t>
            </a:r>
            <a:endParaRPr lang="nb-NO" dirty="0">
              <a:solidFill>
                <a:sysClr val="windowText" lastClr="000000"/>
              </a:solidFill>
            </a:endParaRPr>
          </a:p>
        </p:txBody>
      </p:sp>
      <p:sp>
        <p:nvSpPr>
          <p:cNvPr id="11" name="Bildeforklaring formet som et avrundet rektangel 10">
            <a:extLst>
              <a:ext uri="{FF2B5EF4-FFF2-40B4-BE49-F238E27FC236}">
                <a16:creationId xmlns:a16="http://schemas.microsoft.com/office/drawing/2014/main" id="{84BF415D-72AA-9A1F-FF2B-19D14D4E3B31}"/>
              </a:ext>
            </a:extLst>
          </p:cNvPr>
          <p:cNvSpPr/>
          <p:nvPr/>
        </p:nvSpPr>
        <p:spPr>
          <a:xfrm>
            <a:off x="10543548" y="5587430"/>
            <a:ext cx="1620503" cy="589533"/>
          </a:xfrm>
          <a:prstGeom prst="wedgeRoundRectCallout">
            <a:avLst>
              <a:gd name="adj1" fmla="val 14122"/>
              <a:gd name="adj2" fmla="val -75653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High </a:t>
            </a:r>
            <a:r>
              <a:rPr lang="nb-NO" dirty="0" err="1">
                <a:solidFill>
                  <a:sysClr val="windowText" lastClr="000000"/>
                </a:solidFill>
              </a:rPr>
              <a:t>frequent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quantifier</a:t>
            </a:r>
            <a:endParaRPr lang="nb-NO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447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69706-6446-89C0-FD87-707D4560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Quantifier</a:t>
            </a:r>
            <a:r>
              <a:rPr lang="nb-NO" dirty="0"/>
              <a:t> Type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3F281-B241-D790-732D-AB148DF1E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0625" cy="4351338"/>
          </a:xfrm>
        </p:spPr>
        <p:txBody>
          <a:bodyPr>
            <a:normAutofit fontScale="70000" lnSpcReduction="20000"/>
          </a:bodyPr>
          <a:lstStyle/>
          <a:p>
            <a:r>
              <a:rPr lang="nb-NO" dirty="0" err="1"/>
              <a:t>Paucal</a:t>
            </a:r>
            <a:r>
              <a:rPr lang="nb-NO" dirty="0"/>
              <a:t>: ‘2’, ‘3’, ‘4’, ‘</a:t>
            </a:r>
            <a:r>
              <a:rPr lang="nb-NO" dirty="0" err="1"/>
              <a:t>both</a:t>
            </a:r>
            <a:r>
              <a:rPr lang="nb-NO" dirty="0"/>
              <a:t>’, ‘</a:t>
            </a:r>
            <a:r>
              <a:rPr lang="nb-NO" dirty="0" err="1"/>
              <a:t>one</a:t>
            </a:r>
            <a:r>
              <a:rPr lang="nb-NO" dirty="0"/>
              <a:t> and a half’</a:t>
            </a:r>
          </a:p>
          <a:p>
            <a:pPr lvl="1"/>
            <a:r>
              <a:rPr lang="nb-NO" dirty="0"/>
              <a:t>stem </a:t>
            </a:r>
            <a:r>
              <a:rPr lang="nb-NO" dirty="0" err="1"/>
              <a:t>etymologically</a:t>
            </a:r>
            <a:r>
              <a:rPr lang="nb-NO" dirty="0"/>
              <a:t> from </a:t>
            </a:r>
            <a:r>
              <a:rPr lang="nb-NO" dirty="0" err="1"/>
              <a:t>adjectives</a:t>
            </a:r>
            <a:r>
              <a:rPr lang="nb-NO" dirty="0"/>
              <a:t>; NP has </a:t>
            </a:r>
            <a:r>
              <a:rPr lang="nb-NO" dirty="0" err="1"/>
              <a:t>unique</a:t>
            </a:r>
            <a:r>
              <a:rPr lang="nb-NO" dirty="0"/>
              <a:t> </a:t>
            </a:r>
            <a:r>
              <a:rPr lang="nb-NO" dirty="0" err="1"/>
              <a:t>syntax</a:t>
            </a:r>
            <a:endParaRPr lang="nb-NO" dirty="0"/>
          </a:p>
          <a:p>
            <a:pPr lvl="1"/>
            <a:r>
              <a:rPr lang="nb-NO" dirty="0" err="1"/>
              <a:t>considered</a:t>
            </a:r>
            <a:r>
              <a:rPr lang="nb-NO" dirty="0"/>
              <a:t> </a:t>
            </a:r>
            <a:r>
              <a:rPr lang="nb-NO" dirty="0" err="1"/>
              <a:t>distinct</a:t>
            </a:r>
            <a:r>
              <a:rPr lang="nb-NO" dirty="0"/>
              <a:t> by </a:t>
            </a:r>
            <a:r>
              <a:rPr lang="nb-NO" dirty="0" err="1"/>
              <a:t>Corbett</a:t>
            </a:r>
            <a:r>
              <a:rPr lang="nb-NO" dirty="0"/>
              <a:t> 1993; </a:t>
            </a:r>
            <a:r>
              <a:rPr lang="nb-NO" dirty="0" err="1"/>
              <a:t>Pereltsvaig</a:t>
            </a:r>
            <a:r>
              <a:rPr lang="nb-NO" dirty="0"/>
              <a:t> 2010; </a:t>
            </a:r>
            <a:r>
              <a:rPr lang="nb-NO" dirty="0" err="1"/>
              <a:t>Igartua</a:t>
            </a:r>
            <a:r>
              <a:rPr lang="nb-NO" dirty="0"/>
              <a:t> and </a:t>
            </a:r>
            <a:r>
              <a:rPr lang="nb-NO" dirty="0" err="1"/>
              <a:t>Madariaga</a:t>
            </a:r>
            <a:r>
              <a:rPr lang="nb-NO" dirty="0"/>
              <a:t> 2018 </a:t>
            </a:r>
          </a:p>
          <a:p>
            <a:r>
              <a:rPr lang="nb-NO" dirty="0" err="1"/>
              <a:t>Collective</a:t>
            </a:r>
            <a:r>
              <a:rPr lang="nb-NO" dirty="0"/>
              <a:t>: ‘</a:t>
            </a:r>
            <a:r>
              <a:rPr lang="nb-NO" dirty="0" err="1"/>
              <a:t>twosome</a:t>
            </a:r>
            <a:r>
              <a:rPr lang="nb-NO" dirty="0"/>
              <a:t>’, ‘</a:t>
            </a:r>
            <a:r>
              <a:rPr lang="nb-NO" dirty="0" err="1"/>
              <a:t>threesome</a:t>
            </a:r>
            <a:r>
              <a:rPr lang="nb-NO" dirty="0"/>
              <a:t>’, ... ‘</a:t>
            </a:r>
            <a:r>
              <a:rPr lang="nb-NO" dirty="0" err="1"/>
              <a:t>tensome</a:t>
            </a:r>
            <a:r>
              <a:rPr lang="nb-NO" dirty="0"/>
              <a:t>’</a:t>
            </a:r>
          </a:p>
          <a:p>
            <a:pPr lvl="1"/>
            <a:r>
              <a:rPr lang="nb-NO" dirty="0"/>
              <a:t>used </a:t>
            </a:r>
            <a:r>
              <a:rPr lang="nb-NO" dirty="0" err="1"/>
              <a:t>with</a:t>
            </a:r>
            <a:r>
              <a:rPr lang="nb-NO" dirty="0"/>
              <a:t> human and </a:t>
            </a:r>
            <a:r>
              <a:rPr lang="nb-NO" dirty="0" err="1"/>
              <a:t>pluralia</a:t>
            </a:r>
            <a:r>
              <a:rPr lang="nb-NO" dirty="0"/>
              <a:t> </a:t>
            </a:r>
            <a:r>
              <a:rPr lang="nb-NO" dirty="0" err="1"/>
              <a:t>tantum</a:t>
            </a:r>
            <a:r>
              <a:rPr lang="nb-NO" dirty="0"/>
              <a:t> referents; NP in </a:t>
            </a:r>
            <a:r>
              <a:rPr lang="nb-NO" dirty="0" err="1"/>
              <a:t>Genitive</a:t>
            </a:r>
            <a:r>
              <a:rPr lang="nb-NO" dirty="0"/>
              <a:t> Plural</a:t>
            </a:r>
          </a:p>
          <a:p>
            <a:r>
              <a:rPr lang="nb-NO" dirty="0"/>
              <a:t>Numeral: ‘5’ and </a:t>
            </a:r>
            <a:r>
              <a:rPr lang="nb-NO" dirty="0" err="1"/>
              <a:t>above</a:t>
            </a:r>
            <a:r>
              <a:rPr lang="nb-NO" dirty="0"/>
              <a:t> </a:t>
            </a:r>
          </a:p>
          <a:p>
            <a:pPr lvl="1"/>
            <a:r>
              <a:rPr lang="nb-NO" dirty="0"/>
              <a:t>stem </a:t>
            </a:r>
            <a:r>
              <a:rPr lang="nb-NO" dirty="0" err="1"/>
              <a:t>etymologically</a:t>
            </a:r>
            <a:r>
              <a:rPr lang="nb-NO" dirty="0"/>
              <a:t> from </a:t>
            </a:r>
            <a:r>
              <a:rPr lang="nb-NO" dirty="0" err="1"/>
              <a:t>nouns</a:t>
            </a:r>
            <a:r>
              <a:rPr lang="nb-NO" dirty="0"/>
              <a:t>; NP in </a:t>
            </a:r>
            <a:r>
              <a:rPr lang="nb-NO" dirty="0" err="1"/>
              <a:t>Genitive</a:t>
            </a:r>
            <a:r>
              <a:rPr lang="nb-NO" dirty="0"/>
              <a:t> Plural</a:t>
            </a:r>
          </a:p>
          <a:p>
            <a:r>
              <a:rPr lang="nb-NO" dirty="0" err="1"/>
              <a:t>Indefinite</a:t>
            </a:r>
            <a:r>
              <a:rPr lang="nb-NO" dirty="0"/>
              <a:t>: ‘</a:t>
            </a:r>
            <a:r>
              <a:rPr lang="nb-NO" dirty="0" err="1"/>
              <a:t>many</a:t>
            </a:r>
            <a:r>
              <a:rPr lang="nb-NO" dirty="0"/>
              <a:t>’, ‘</a:t>
            </a:r>
            <a:r>
              <a:rPr lang="nb-NO" dirty="0" err="1"/>
              <a:t>some</a:t>
            </a:r>
            <a:r>
              <a:rPr lang="nb-NO" dirty="0"/>
              <a:t>’, ‘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’, ...</a:t>
            </a:r>
          </a:p>
          <a:p>
            <a:pPr lvl="1"/>
            <a:r>
              <a:rPr lang="nb-NO" dirty="0"/>
              <a:t>NP in </a:t>
            </a:r>
            <a:r>
              <a:rPr lang="nb-NO" dirty="0" err="1"/>
              <a:t>Genitive</a:t>
            </a:r>
            <a:r>
              <a:rPr lang="nb-NO" dirty="0"/>
              <a:t> Plural</a:t>
            </a:r>
          </a:p>
        </p:txBody>
      </p:sp>
      <p:pic>
        <p:nvPicPr>
          <p:cNvPr id="4" name="Picture 1" descr="Chart, box and whisker chart&#10;&#10;Description automatically generated">
            <a:extLst>
              <a:ext uri="{FF2B5EF4-FFF2-40B4-BE49-F238E27FC236}">
                <a16:creationId xmlns:a16="http://schemas.microsoft.com/office/drawing/2014/main" id="{FA9E6172-9BC3-2B95-65F2-8C8B6A9F0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371" y="1047352"/>
            <a:ext cx="6238629" cy="4456065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18A5C1B5-EAA0-6F04-7C1E-5A2087757CE3}"/>
              </a:ext>
            </a:extLst>
          </p:cNvPr>
          <p:cNvSpPr txBox="1"/>
          <p:nvPr/>
        </p:nvSpPr>
        <p:spPr>
          <a:xfrm>
            <a:off x="838200" y="5638354"/>
            <a:ext cx="9344025" cy="107721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nb-NO" sz="3200" dirty="0" err="1"/>
              <a:t>Likelihood</a:t>
            </a:r>
            <a:r>
              <a:rPr lang="nb-NO" sz="3200" dirty="0"/>
              <a:t> </a:t>
            </a:r>
            <a:r>
              <a:rPr lang="nb-NO" sz="3200" dirty="0" err="1"/>
              <a:t>of</a:t>
            </a:r>
            <a:r>
              <a:rPr lang="nb-NO" sz="3200" dirty="0"/>
              <a:t> PL </a:t>
            </a:r>
            <a:r>
              <a:rPr lang="nb-NO" sz="3200" dirty="0" err="1"/>
              <a:t>agreement</a:t>
            </a:r>
            <a:r>
              <a:rPr lang="nb-NO" sz="3200" dirty="0"/>
              <a:t>:</a:t>
            </a:r>
          </a:p>
          <a:p>
            <a:r>
              <a:rPr lang="nb-NO" sz="3200" dirty="0" err="1"/>
              <a:t>Paucal</a:t>
            </a:r>
            <a:r>
              <a:rPr lang="nb-NO" sz="3200" dirty="0"/>
              <a:t> &gt;&gt; </a:t>
            </a:r>
            <a:r>
              <a:rPr lang="nb-NO" sz="3200" dirty="0" err="1"/>
              <a:t>collective</a:t>
            </a:r>
            <a:r>
              <a:rPr lang="nb-NO" sz="3200" dirty="0"/>
              <a:t> &gt;&gt; numeral &gt;&gt; </a:t>
            </a:r>
            <a:r>
              <a:rPr lang="nb-NO" sz="3200" dirty="0" err="1"/>
              <a:t>indefinite</a:t>
            </a:r>
            <a:endParaRPr lang="nb-NO" sz="3200" dirty="0"/>
          </a:p>
        </p:txBody>
      </p:sp>
      <p:sp>
        <p:nvSpPr>
          <p:cNvPr id="6" name="Bildeforklaring formet som et avrundet rektangel 5">
            <a:extLst>
              <a:ext uri="{FF2B5EF4-FFF2-40B4-BE49-F238E27FC236}">
                <a16:creationId xmlns:a16="http://schemas.microsoft.com/office/drawing/2014/main" id="{E8D1FC95-EEE9-E18A-B158-9A335CC8D56A}"/>
              </a:ext>
            </a:extLst>
          </p:cNvPr>
          <p:cNvSpPr/>
          <p:nvPr/>
        </p:nvSpPr>
        <p:spPr>
          <a:xfrm>
            <a:off x="5157173" y="918765"/>
            <a:ext cx="2073934" cy="589533"/>
          </a:xfrm>
          <a:prstGeom prst="wedgeRoundRectCallout">
            <a:avLst>
              <a:gd name="adj1" fmla="val 22939"/>
              <a:gd name="adj2" fmla="val 113382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Y-</a:t>
            </a:r>
            <a:r>
              <a:rPr lang="nb-NO" dirty="0" err="1">
                <a:solidFill>
                  <a:sysClr val="windowText" lastClr="000000"/>
                </a:solidFill>
              </a:rPr>
              <a:t>axis</a:t>
            </a:r>
            <a:r>
              <a:rPr lang="nb-NO" dirty="0">
                <a:solidFill>
                  <a:sysClr val="windowText" lastClr="000000"/>
                </a:solidFill>
              </a:rPr>
              <a:t> is </a:t>
            </a:r>
            <a:r>
              <a:rPr lang="nb-NO" dirty="0" err="1">
                <a:solidFill>
                  <a:sysClr val="windowText" lastClr="000000"/>
                </a:solidFill>
              </a:rPr>
              <a:t>probability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of</a:t>
            </a:r>
            <a:r>
              <a:rPr lang="nb-NO" dirty="0">
                <a:solidFill>
                  <a:sysClr val="windowText" lastClr="000000"/>
                </a:solidFill>
              </a:rPr>
              <a:t> PL</a:t>
            </a:r>
          </a:p>
        </p:txBody>
      </p:sp>
    </p:spTree>
    <p:extLst>
      <p:ext uri="{BB962C8B-B14F-4D97-AF65-F5344CB8AC3E}">
        <p14:creationId xmlns:p14="http://schemas.microsoft.com/office/powerpoint/2010/main" val="83631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750D541-E242-1814-30CC-C3438A797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of Animacy and Word Order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5DB1E10-ABFB-97B3-87F4-794A99BED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9600" cy="3879850"/>
          </a:xfrm>
        </p:spPr>
        <p:txBody>
          <a:bodyPr/>
          <a:lstStyle/>
          <a:p>
            <a:r>
              <a:rPr lang="nb-NO" dirty="0" err="1"/>
              <a:t>Regression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 </a:t>
            </a:r>
            <a:r>
              <a:rPr lang="nb-NO" dirty="0" err="1"/>
              <a:t>finds</a:t>
            </a:r>
            <a:r>
              <a:rPr lang="nb-NO" dirty="0"/>
              <a:t> </a:t>
            </a:r>
            <a:r>
              <a:rPr lang="nb-NO" dirty="0" err="1"/>
              <a:t>interaction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animacy</a:t>
            </a:r>
            <a:r>
              <a:rPr lang="nb-NO" dirty="0"/>
              <a:t> and </a:t>
            </a:r>
            <a:r>
              <a:rPr lang="nb-NO" dirty="0" err="1"/>
              <a:t>word</a:t>
            </a:r>
            <a:r>
              <a:rPr lang="nb-NO" dirty="0"/>
              <a:t> order</a:t>
            </a:r>
          </a:p>
          <a:p>
            <a:r>
              <a:rPr lang="nb-NO" dirty="0"/>
              <a:t>Four </a:t>
            </a:r>
            <a:r>
              <a:rPr lang="nb-NO" dirty="0" err="1"/>
              <a:t>possible</a:t>
            </a:r>
            <a:r>
              <a:rPr lang="nb-NO" dirty="0"/>
              <a:t> combinations</a:t>
            </a:r>
          </a:p>
          <a:p>
            <a:pPr lvl="1"/>
            <a:r>
              <a:rPr lang="nb-NO" dirty="0"/>
              <a:t>S</a:t>
            </a:r>
            <a:r>
              <a:rPr lang="nb-NO" baseline="-25000" dirty="0"/>
              <a:t>ANIM</a:t>
            </a:r>
            <a:r>
              <a:rPr lang="nb-NO" dirty="0"/>
              <a:t>V</a:t>
            </a:r>
          </a:p>
          <a:p>
            <a:pPr lvl="1"/>
            <a:r>
              <a:rPr lang="nb-NO" dirty="0"/>
              <a:t>S</a:t>
            </a:r>
            <a:r>
              <a:rPr lang="nb-NO" baseline="-25000" dirty="0"/>
              <a:t>INAN</a:t>
            </a:r>
            <a:r>
              <a:rPr lang="nb-NO" dirty="0"/>
              <a:t>V</a:t>
            </a:r>
          </a:p>
          <a:p>
            <a:pPr lvl="1"/>
            <a:r>
              <a:rPr lang="nb-NO" dirty="0"/>
              <a:t>VS</a:t>
            </a:r>
            <a:r>
              <a:rPr lang="nb-NO" baseline="-25000" dirty="0"/>
              <a:t>ANIM</a:t>
            </a:r>
          </a:p>
          <a:p>
            <a:pPr lvl="1"/>
            <a:r>
              <a:rPr lang="nb-NO" dirty="0"/>
              <a:t>VS</a:t>
            </a:r>
            <a:r>
              <a:rPr lang="nb-NO" baseline="-25000" dirty="0"/>
              <a:t>INAN</a:t>
            </a:r>
          </a:p>
        </p:txBody>
      </p:sp>
      <p:pic>
        <p:nvPicPr>
          <p:cNvPr id="4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84983AC9-482B-E74F-E8DF-C64C9AD52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269" y="1647825"/>
            <a:ext cx="6143731" cy="4388282"/>
          </a:xfrm>
          <a:prstGeom prst="rect">
            <a:avLst/>
          </a:prstGeom>
        </p:spPr>
      </p:pic>
      <p:sp>
        <p:nvSpPr>
          <p:cNvPr id="5" name="Bildeforklaring formet som et avrundet rektangel 4">
            <a:extLst>
              <a:ext uri="{FF2B5EF4-FFF2-40B4-BE49-F238E27FC236}">
                <a16:creationId xmlns:a16="http://schemas.microsoft.com/office/drawing/2014/main" id="{E54AF0F0-AE1E-EFC2-5B7E-123A37B6B3A6}"/>
              </a:ext>
            </a:extLst>
          </p:cNvPr>
          <p:cNvSpPr/>
          <p:nvPr/>
        </p:nvSpPr>
        <p:spPr>
          <a:xfrm>
            <a:off x="5257800" y="1357313"/>
            <a:ext cx="2073934" cy="589533"/>
          </a:xfrm>
          <a:prstGeom prst="wedgeRoundRectCallout">
            <a:avLst>
              <a:gd name="adj1" fmla="val 22939"/>
              <a:gd name="adj2" fmla="val 113382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Y-</a:t>
            </a:r>
            <a:r>
              <a:rPr lang="nb-NO" dirty="0" err="1">
                <a:solidFill>
                  <a:sysClr val="windowText" lastClr="000000"/>
                </a:solidFill>
              </a:rPr>
              <a:t>axis</a:t>
            </a:r>
            <a:r>
              <a:rPr lang="nb-NO" dirty="0">
                <a:solidFill>
                  <a:sysClr val="windowText" lastClr="000000"/>
                </a:solidFill>
              </a:rPr>
              <a:t> is </a:t>
            </a:r>
            <a:r>
              <a:rPr lang="nb-NO" dirty="0" err="1">
                <a:solidFill>
                  <a:sysClr val="windowText" lastClr="000000"/>
                </a:solidFill>
              </a:rPr>
              <a:t>probability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of</a:t>
            </a:r>
            <a:r>
              <a:rPr lang="nb-NO" dirty="0">
                <a:solidFill>
                  <a:sysClr val="windowText" lastClr="000000"/>
                </a:solidFill>
              </a:rPr>
              <a:t> PL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1BCD349A-2BF4-A970-B8EF-6C9135413FFF}"/>
              </a:ext>
            </a:extLst>
          </p:cNvPr>
          <p:cNvSpPr txBox="1"/>
          <p:nvPr/>
        </p:nvSpPr>
        <p:spPr>
          <a:xfrm>
            <a:off x="104776" y="5705475"/>
            <a:ext cx="7334250" cy="107721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nb-NO" sz="3200" dirty="0" err="1"/>
              <a:t>Likelihood</a:t>
            </a:r>
            <a:r>
              <a:rPr lang="nb-NO" sz="3200" dirty="0"/>
              <a:t> </a:t>
            </a:r>
            <a:r>
              <a:rPr lang="nb-NO" sz="3200" dirty="0" err="1"/>
              <a:t>of</a:t>
            </a:r>
            <a:r>
              <a:rPr lang="nb-NO" sz="3200" dirty="0"/>
              <a:t> PL </a:t>
            </a:r>
            <a:r>
              <a:rPr lang="nb-NO" sz="3200" dirty="0" err="1"/>
              <a:t>agreement</a:t>
            </a:r>
            <a:r>
              <a:rPr lang="nb-NO" sz="3200" dirty="0"/>
              <a:t>:</a:t>
            </a:r>
          </a:p>
          <a:p>
            <a:r>
              <a:rPr lang="nb-NO" sz="3200" dirty="0"/>
              <a:t>S</a:t>
            </a:r>
            <a:r>
              <a:rPr lang="nb-NO" sz="3200" baseline="-25000" dirty="0"/>
              <a:t>ANIM</a:t>
            </a:r>
            <a:r>
              <a:rPr lang="nb-NO" sz="3200" dirty="0"/>
              <a:t>V </a:t>
            </a:r>
            <a:r>
              <a:rPr lang="nb-NO" sz="3200"/>
              <a:t>&gt;&gt; S</a:t>
            </a:r>
            <a:r>
              <a:rPr lang="nb-NO" sz="3200" baseline="-25000"/>
              <a:t>INAN</a:t>
            </a:r>
            <a:r>
              <a:rPr lang="nb-NO" sz="3200"/>
              <a:t>V / VS</a:t>
            </a:r>
            <a:r>
              <a:rPr lang="nb-NO" sz="3200" baseline="-25000"/>
              <a:t>ANIM</a:t>
            </a:r>
            <a:r>
              <a:rPr lang="nb-NO" sz="3200"/>
              <a:t> </a:t>
            </a:r>
            <a:r>
              <a:rPr lang="nb-NO" sz="3200" dirty="0"/>
              <a:t>&gt;&gt; VS</a:t>
            </a:r>
            <a:r>
              <a:rPr lang="nb-NO" sz="3200" baseline="-25000" dirty="0"/>
              <a:t>INAN</a:t>
            </a:r>
          </a:p>
        </p:txBody>
      </p:sp>
      <p:sp>
        <p:nvSpPr>
          <p:cNvPr id="7" name="Bildeforklaring formet som et avrundet rektangel 6">
            <a:extLst>
              <a:ext uri="{FF2B5EF4-FFF2-40B4-BE49-F238E27FC236}">
                <a16:creationId xmlns:a16="http://schemas.microsoft.com/office/drawing/2014/main" id="{DB22957A-FAEC-557C-C2D0-8A4A26B9CF2D}"/>
              </a:ext>
            </a:extLst>
          </p:cNvPr>
          <p:cNvSpPr/>
          <p:nvPr/>
        </p:nvSpPr>
        <p:spPr>
          <a:xfrm>
            <a:off x="6523338" y="5472702"/>
            <a:ext cx="1228099" cy="448677"/>
          </a:xfrm>
          <a:prstGeom prst="wedgeRoundRectCallout">
            <a:avLst>
              <a:gd name="adj1" fmla="val -16126"/>
              <a:gd name="adj2" fmla="val -77776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>
                <a:solidFill>
                  <a:prstClr val="black"/>
                </a:solidFill>
              </a:rPr>
              <a:t>VS</a:t>
            </a:r>
            <a:r>
              <a:rPr lang="nb-NO" sz="2400" baseline="-25000" dirty="0">
                <a:solidFill>
                  <a:prstClr val="black"/>
                </a:solidFill>
              </a:rPr>
              <a:t>INAN</a:t>
            </a:r>
            <a:endParaRPr lang="nb-NO" sz="2400" dirty="0">
              <a:solidFill>
                <a:sysClr val="windowText" lastClr="000000"/>
              </a:solidFill>
            </a:endParaRPr>
          </a:p>
        </p:txBody>
      </p:sp>
      <p:sp>
        <p:nvSpPr>
          <p:cNvPr id="8" name="Bildeforklaring formet som et avrundet rektangel 7">
            <a:extLst>
              <a:ext uri="{FF2B5EF4-FFF2-40B4-BE49-F238E27FC236}">
                <a16:creationId xmlns:a16="http://schemas.microsoft.com/office/drawing/2014/main" id="{BFD88A69-F449-6CE4-AC74-74B42901F6D3}"/>
              </a:ext>
            </a:extLst>
          </p:cNvPr>
          <p:cNvSpPr/>
          <p:nvPr/>
        </p:nvSpPr>
        <p:spPr>
          <a:xfrm>
            <a:off x="8063849" y="5480209"/>
            <a:ext cx="1228099" cy="448677"/>
          </a:xfrm>
          <a:prstGeom prst="wedgeRoundRectCallout">
            <a:avLst>
              <a:gd name="adj1" fmla="val 38165"/>
              <a:gd name="adj2" fmla="val -69284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>
                <a:solidFill>
                  <a:prstClr val="black"/>
                </a:solidFill>
              </a:rPr>
              <a:t>VS</a:t>
            </a:r>
            <a:r>
              <a:rPr lang="nb-NO" sz="2400" baseline="-25000" dirty="0">
                <a:solidFill>
                  <a:prstClr val="black"/>
                </a:solidFill>
              </a:rPr>
              <a:t>ANIM</a:t>
            </a:r>
            <a:endParaRPr lang="nb-NO" sz="2400" dirty="0">
              <a:solidFill>
                <a:sysClr val="windowText" lastClr="000000"/>
              </a:solidFill>
            </a:endParaRPr>
          </a:p>
        </p:txBody>
      </p:sp>
      <p:sp>
        <p:nvSpPr>
          <p:cNvPr id="9" name="Bildeforklaring formet som et avrundet rektangel 8">
            <a:extLst>
              <a:ext uri="{FF2B5EF4-FFF2-40B4-BE49-F238E27FC236}">
                <a16:creationId xmlns:a16="http://schemas.microsoft.com/office/drawing/2014/main" id="{75D2663A-53AD-595A-9A11-6D808B5BFCED}"/>
              </a:ext>
            </a:extLst>
          </p:cNvPr>
          <p:cNvSpPr/>
          <p:nvPr/>
        </p:nvSpPr>
        <p:spPr>
          <a:xfrm>
            <a:off x="9334757" y="5480208"/>
            <a:ext cx="1228099" cy="448677"/>
          </a:xfrm>
          <a:prstGeom prst="wedgeRoundRectCallout">
            <a:avLst>
              <a:gd name="adj1" fmla="val -38618"/>
              <a:gd name="adj2" fmla="val -79899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>
                <a:solidFill>
                  <a:prstClr val="black"/>
                </a:solidFill>
              </a:rPr>
              <a:t>S</a:t>
            </a:r>
            <a:r>
              <a:rPr lang="nb-NO" sz="2400" baseline="-25000" dirty="0">
                <a:solidFill>
                  <a:prstClr val="black"/>
                </a:solidFill>
              </a:rPr>
              <a:t>INAN</a:t>
            </a:r>
            <a:r>
              <a:rPr lang="nb-NO" sz="2400" dirty="0">
                <a:solidFill>
                  <a:prstClr val="black"/>
                </a:solidFill>
              </a:rPr>
              <a:t>V</a:t>
            </a:r>
            <a:endParaRPr lang="nb-NO" sz="2400" dirty="0">
              <a:solidFill>
                <a:sysClr val="windowText" lastClr="000000"/>
              </a:solidFill>
            </a:endParaRPr>
          </a:p>
        </p:txBody>
      </p:sp>
      <p:sp>
        <p:nvSpPr>
          <p:cNvPr id="10" name="Bildeforklaring formet som et avrundet rektangel 9">
            <a:extLst>
              <a:ext uri="{FF2B5EF4-FFF2-40B4-BE49-F238E27FC236}">
                <a16:creationId xmlns:a16="http://schemas.microsoft.com/office/drawing/2014/main" id="{D5B7A707-85E8-65DF-9323-2C6DAE3F80AF}"/>
              </a:ext>
            </a:extLst>
          </p:cNvPr>
          <p:cNvSpPr/>
          <p:nvPr/>
        </p:nvSpPr>
        <p:spPr>
          <a:xfrm>
            <a:off x="10859125" y="5480210"/>
            <a:ext cx="1228099" cy="448677"/>
          </a:xfrm>
          <a:prstGeom prst="wedgeRoundRectCallout">
            <a:avLst>
              <a:gd name="adj1" fmla="val 14122"/>
              <a:gd name="adj2" fmla="val -75653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>
                <a:solidFill>
                  <a:prstClr val="black"/>
                </a:solidFill>
              </a:rPr>
              <a:t>S</a:t>
            </a:r>
            <a:r>
              <a:rPr lang="nb-NO" sz="2400" baseline="-25000" dirty="0">
                <a:solidFill>
                  <a:prstClr val="black"/>
                </a:solidFill>
              </a:rPr>
              <a:t>ANIM</a:t>
            </a:r>
            <a:r>
              <a:rPr lang="nb-NO" sz="2400" dirty="0">
                <a:solidFill>
                  <a:prstClr val="black"/>
                </a:solidFill>
              </a:rPr>
              <a:t>V</a:t>
            </a:r>
            <a:endParaRPr lang="nb-NO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174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8DD1B-0F0D-E46D-56E2-4F7E140C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99" y="11805"/>
            <a:ext cx="10515600" cy="1325563"/>
          </a:xfrm>
        </p:spPr>
        <p:txBody>
          <a:bodyPr/>
          <a:lstStyle/>
          <a:p>
            <a:r>
              <a:rPr lang="nb-NO" dirty="0"/>
              <a:t>Random </a:t>
            </a:r>
            <a:r>
              <a:rPr lang="nb-NO" dirty="0" err="1"/>
              <a:t>effects</a:t>
            </a:r>
            <a:r>
              <a:rPr lang="nb-NO" dirty="0"/>
              <a:t> 1: </a:t>
            </a:r>
            <a:r>
              <a:rPr lang="nb-NO" dirty="0" err="1"/>
              <a:t>Quantifier</a:t>
            </a:r>
            <a:r>
              <a:rPr lang="nb-NO" dirty="0"/>
              <a:t> lemmas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153A9-61D3-BD16-4AAC-29BE815FD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53643"/>
            <a:ext cx="5181600" cy="2747964"/>
          </a:xfrm>
        </p:spPr>
        <p:txBody>
          <a:bodyPr>
            <a:normAutofit fontScale="85000" lnSpcReduction="20000"/>
          </a:bodyPr>
          <a:lstStyle/>
          <a:p>
            <a:r>
              <a:rPr lang="nb-NO" b="1" dirty="0"/>
              <a:t>Case 1: </a:t>
            </a:r>
            <a:r>
              <a:rPr lang="nb-NO" b="1" dirty="0" err="1"/>
              <a:t>Paucals</a:t>
            </a:r>
            <a:r>
              <a:rPr lang="nb-NO" b="1" dirty="0"/>
              <a:t> </a:t>
            </a:r>
            <a:r>
              <a:rPr lang="nb-NO" b="1" dirty="0" err="1"/>
              <a:t>ranked</a:t>
            </a:r>
            <a:endParaRPr lang="nb-NO" b="1" dirty="0"/>
          </a:p>
          <a:p>
            <a:pPr lvl="1"/>
            <a:r>
              <a:rPr lang="nb-NO" i="1" dirty="0" err="1"/>
              <a:t>obe</a:t>
            </a:r>
            <a:r>
              <a:rPr lang="nb-NO" dirty="0"/>
              <a:t> ‘</a:t>
            </a:r>
            <a:r>
              <a:rPr lang="nb-NO" dirty="0" err="1"/>
              <a:t>both</a:t>
            </a:r>
            <a:r>
              <a:rPr lang="nb-NO" dirty="0"/>
              <a:t>’ (fem)</a:t>
            </a:r>
          </a:p>
          <a:p>
            <a:pPr lvl="1"/>
            <a:r>
              <a:rPr lang="nb-NO" i="1" dirty="0" err="1"/>
              <a:t>oba</a:t>
            </a:r>
            <a:r>
              <a:rPr lang="nb-NO" dirty="0"/>
              <a:t> ‘</a:t>
            </a:r>
            <a:r>
              <a:rPr lang="nb-NO" dirty="0" err="1"/>
              <a:t>both</a:t>
            </a:r>
            <a:r>
              <a:rPr lang="nb-NO" dirty="0"/>
              <a:t>’ (</a:t>
            </a:r>
            <a:r>
              <a:rPr lang="nb-NO" dirty="0" err="1"/>
              <a:t>masc</a:t>
            </a:r>
            <a:r>
              <a:rPr lang="nb-NO" dirty="0"/>
              <a:t>/</a:t>
            </a:r>
            <a:r>
              <a:rPr lang="nb-NO" dirty="0" err="1"/>
              <a:t>neut</a:t>
            </a:r>
            <a:r>
              <a:rPr lang="nb-NO" dirty="0"/>
              <a:t>)</a:t>
            </a:r>
          </a:p>
          <a:p>
            <a:pPr lvl="1"/>
            <a:r>
              <a:rPr lang="nb-NO" i="1" dirty="0" err="1"/>
              <a:t>dve</a:t>
            </a:r>
            <a:r>
              <a:rPr lang="nb-NO" dirty="0"/>
              <a:t> ‘</a:t>
            </a:r>
            <a:r>
              <a:rPr lang="nb-NO" dirty="0" err="1"/>
              <a:t>two</a:t>
            </a:r>
            <a:r>
              <a:rPr lang="nb-NO" dirty="0"/>
              <a:t>’ (fem)</a:t>
            </a:r>
          </a:p>
          <a:p>
            <a:pPr lvl="1"/>
            <a:r>
              <a:rPr lang="nb-NO" i="1" dirty="0" err="1"/>
              <a:t>četyre</a:t>
            </a:r>
            <a:r>
              <a:rPr lang="nb-NO" dirty="0"/>
              <a:t> ‘</a:t>
            </a:r>
            <a:r>
              <a:rPr lang="nb-NO" dirty="0" err="1"/>
              <a:t>four</a:t>
            </a:r>
            <a:r>
              <a:rPr lang="nb-NO" dirty="0"/>
              <a:t>’</a:t>
            </a:r>
          </a:p>
          <a:p>
            <a:pPr lvl="1"/>
            <a:r>
              <a:rPr lang="nb-NO" i="1" dirty="0" err="1"/>
              <a:t>dva</a:t>
            </a:r>
            <a:r>
              <a:rPr lang="nb-NO" dirty="0"/>
              <a:t> ‘</a:t>
            </a:r>
            <a:r>
              <a:rPr lang="nb-NO" dirty="0" err="1"/>
              <a:t>two</a:t>
            </a:r>
            <a:r>
              <a:rPr lang="nb-NO" dirty="0"/>
              <a:t>’ (</a:t>
            </a:r>
            <a:r>
              <a:rPr lang="nb-NO" dirty="0" err="1"/>
              <a:t>masc</a:t>
            </a:r>
            <a:r>
              <a:rPr lang="nb-NO" dirty="0"/>
              <a:t>/</a:t>
            </a:r>
            <a:r>
              <a:rPr lang="nb-NO" dirty="0" err="1"/>
              <a:t>neut</a:t>
            </a:r>
            <a:r>
              <a:rPr lang="nb-NO" dirty="0"/>
              <a:t>)</a:t>
            </a:r>
          </a:p>
          <a:p>
            <a:pPr lvl="1"/>
            <a:r>
              <a:rPr lang="nb-NO" i="1" dirty="0"/>
              <a:t>tri</a:t>
            </a:r>
            <a:r>
              <a:rPr lang="nb-NO" dirty="0"/>
              <a:t> ‘</a:t>
            </a:r>
            <a:r>
              <a:rPr lang="nb-NO" dirty="0" err="1"/>
              <a:t>three</a:t>
            </a:r>
            <a:r>
              <a:rPr lang="nb-NO" dirty="0"/>
              <a:t>’</a:t>
            </a:r>
          </a:p>
          <a:p>
            <a:pPr lvl="1"/>
            <a:r>
              <a:rPr lang="nb-NO" i="1" dirty="0" err="1"/>
              <a:t>poltory</a:t>
            </a:r>
            <a:r>
              <a:rPr lang="nb-NO" dirty="0"/>
              <a:t> ‘</a:t>
            </a:r>
            <a:r>
              <a:rPr lang="nb-NO" dirty="0" err="1"/>
              <a:t>one</a:t>
            </a:r>
            <a:r>
              <a:rPr lang="nb-NO" dirty="0"/>
              <a:t> and a half’ (fem)</a:t>
            </a:r>
          </a:p>
          <a:p>
            <a:pPr lvl="1"/>
            <a:r>
              <a:rPr lang="nb-NO" i="1" dirty="0" err="1"/>
              <a:t>poltora</a:t>
            </a:r>
            <a:r>
              <a:rPr lang="nb-NO" dirty="0"/>
              <a:t> ‘</a:t>
            </a:r>
            <a:r>
              <a:rPr lang="nb-NO" dirty="0" err="1"/>
              <a:t>one</a:t>
            </a:r>
            <a:r>
              <a:rPr lang="nb-NO" dirty="0"/>
              <a:t> and a half’ (</a:t>
            </a:r>
            <a:r>
              <a:rPr lang="nb-NO" dirty="0" err="1"/>
              <a:t>masc</a:t>
            </a:r>
            <a:r>
              <a:rPr lang="nb-NO" dirty="0"/>
              <a:t>/</a:t>
            </a:r>
            <a:r>
              <a:rPr lang="nb-NO" dirty="0" err="1"/>
              <a:t>neut</a:t>
            </a:r>
            <a:r>
              <a:rPr lang="nb-NO" dirty="0"/>
              <a:t>)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719CBF5-9EB1-6531-AD5F-5666AA1F5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62800" y="2953644"/>
            <a:ext cx="5181600" cy="2747963"/>
          </a:xfrm>
        </p:spPr>
        <p:txBody>
          <a:bodyPr>
            <a:normAutofit fontScale="85000" lnSpcReduction="20000"/>
          </a:bodyPr>
          <a:lstStyle/>
          <a:p>
            <a:r>
              <a:rPr lang="nb-NO" b="1" dirty="0"/>
              <a:t>Case 2: </a:t>
            </a:r>
            <a:r>
              <a:rPr lang="nb-NO" b="1" dirty="0" err="1"/>
              <a:t>Indefinites</a:t>
            </a:r>
            <a:r>
              <a:rPr lang="nb-NO" b="1" dirty="0"/>
              <a:t> </a:t>
            </a:r>
            <a:r>
              <a:rPr lang="nb-NO" b="1" dirty="0" err="1"/>
              <a:t>ranked</a:t>
            </a:r>
            <a:endParaRPr lang="nb-NO" b="1" dirty="0"/>
          </a:p>
          <a:p>
            <a:pPr lvl="1"/>
            <a:r>
              <a:rPr lang="nb-NO" i="1" dirty="0" err="1"/>
              <a:t>neskol’ko</a:t>
            </a:r>
            <a:r>
              <a:rPr lang="nb-NO" dirty="0"/>
              <a:t> ‘</a:t>
            </a:r>
            <a:r>
              <a:rPr lang="nb-NO" dirty="0" err="1"/>
              <a:t>some</a:t>
            </a:r>
            <a:r>
              <a:rPr lang="nb-NO" dirty="0"/>
              <a:t>’</a:t>
            </a:r>
          </a:p>
          <a:p>
            <a:pPr lvl="1"/>
            <a:r>
              <a:rPr lang="nb-NO" i="1" dirty="0" err="1"/>
              <a:t>nemnogo</a:t>
            </a:r>
            <a:r>
              <a:rPr lang="nb-NO" dirty="0"/>
              <a:t> ‘not </a:t>
            </a:r>
            <a:r>
              <a:rPr lang="nb-NO" dirty="0" err="1"/>
              <a:t>many</a:t>
            </a:r>
            <a:r>
              <a:rPr lang="nb-NO" dirty="0"/>
              <a:t>’</a:t>
            </a:r>
          </a:p>
          <a:p>
            <a:pPr lvl="1"/>
            <a:r>
              <a:rPr lang="nb-NO" i="1" dirty="0" err="1"/>
              <a:t>nemalo</a:t>
            </a:r>
            <a:r>
              <a:rPr lang="nb-NO" dirty="0"/>
              <a:t> ‘not </a:t>
            </a:r>
            <a:r>
              <a:rPr lang="nb-NO" dirty="0" err="1"/>
              <a:t>few</a:t>
            </a:r>
            <a:r>
              <a:rPr lang="nb-NO" dirty="0"/>
              <a:t>’</a:t>
            </a:r>
          </a:p>
          <a:p>
            <a:pPr lvl="1"/>
            <a:r>
              <a:rPr lang="nb-NO" i="1" dirty="0" err="1"/>
              <a:t>malo</a:t>
            </a:r>
            <a:r>
              <a:rPr lang="nb-NO" dirty="0"/>
              <a:t> ‘</a:t>
            </a:r>
            <a:r>
              <a:rPr lang="nb-NO" dirty="0" err="1"/>
              <a:t>few</a:t>
            </a:r>
            <a:r>
              <a:rPr lang="nb-NO" dirty="0"/>
              <a:t>’</a:t>
            </a:r>
          </a:p>
          <a:p>
            <a:pPr lvl="1"/>
            <a:r>
              <a:rPr lang="nb-NO" i="1" dirty="0" err="1"/>
              <a:t>stol’ko</a:t>
            </a:r>
            <a:r>
              <a:rPr lang="nb-NO" dirty="0"/>
              <a:t> ‘so </a:t>
            </a:r>
            <a:r>
              <a:rPr lang="nb-NO" dirty="0" err="1"/>
              <a:t>many</a:t>
            </a:r>
            <a:r>
              <a:rPr lang="nb-NO" dirty="0"/>
              <a:t>’</a:t>
            </a:r>
          </a:p>
          <a:p>
            <a:pPr lvl="1"/>
            <a:r>
              <a:rPr lang="nb-NO" i="1" dirty="0" err="1"/>
              <a:t>mnogo</a:t>
            </a:r>
            <a:r>
              <a:rPr lang="nb-NO" dirty="0"/>
              <a:t> ‘</a:t>
            </a:r>
            <a:r>
              <a:rPr lang="nb-NO" dirty="0" err="1"/>
              <a:t>many</a:t>
            </a:r>
            <a:r>
              <a:rPr lang="nb-NO" dirty="0"/>
              <a:t>’</a:t>
            </a:r>
          </a:p>
          <a:p>
            <a:pPr lvl="1"/>
            <a:r>
              <a:rPr lang="nb-NO" i="1" dirty="0" err="1"/>
              <a:t>skol’ko</a:t>
            </a:r>
            <a:r>
              <a:rPr lang="nb-NO" dirty="0"/>
              <a:t> ‘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’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D1CF4C80-EE82-2130-30D7-B69CE3214BEE}"/>
              </a:ext>
            </a:extLst>
          </p:cNvPr>
          <p:cNvSpPr txBox="1"/>
          <p:nvPr/>
        </p:nvSpPr>
        <p:spPr>
          <a:xfrm>
            <a:off x="876299" y="1137761"/>
            <a:ext cx="1074420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800" dirty="0"/>
              <a:t>Four types </a:t>
            </a:r>
            <a:r>
              <a:rPr lang="nb-NO" sz="2800" dirty="0" err="1"/>
              <a:t>of</a:t>
            </a:r>
            <a:r>
              <a:rPr lang="nb-NO" sz="2800" dirty="0"/>
              <a:t> </a:t>
            </a:r>
            <a:r>
              <a:rPr lang="nb-NO" sz="2800" dirty="0" err="1"/>
              <a:t>quantifiers</a:t>
            </a:r>
            <a:r>
              <a:rPr lang="nb-NO" sz="2800" dirty="0"/>
              <a:t> </a:t>
            </a:r>
            <a:r>
              <a:rPr lang="nb-NO" sz="2800" dirty="0" err="1"/>
              <a:t>are</a:t>
            </a:r>
            <a:r>
              <a:rPr lang="nb-NO" sz="2800" dirty="0"/>
              <a:t> </a:t>
            </a:r>
            <a:r>
              <a:rPr lang="nb-NO" sz="2800" dirty="0" err="1"/>
              <a:t>important</a:t>
            </a:r>
            <a:r>
              <a:rPr lang="nb-NO" sz="2800" dirty="0"/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sz="2800" dirty="0" err="1"/>
              <a:t>Paucal</a:t>
            </a:r>
            <a:r>
              <a:rPr lang="nb-NO" sz="2800" dirty="0"/>
              <a:t>, </a:t>
            </a:r>
            <a:r>
              <a:rPr lang="nb-NO" sz="2800" dirty="0" err="1"/>
              <a:t>collective</a:t>
            </a:r>
            <a:r>
              <a:rPr lang="nb-NO" sz="2800" dirty="0"/>
              <a:t>, numeral, </a:t>
            </a:r>
            <a:r>
              <a:rPr lang="nb-NO" sz="2800" dirty="0" err="1"/>
              <a:t>indefinite</a:t>
            </a:r>
            <a:endParaRPr lang="nb-NO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800" dirty="0"/>
              <a:t>Do </a:t>
            </a:r>
            <a:r>
              <a:rPr lang="nb-NO" sz="2800" dirty="0" err="1"/>
              <a:t>individual</a:t>
            </a:r>
            <a:r>
              <a:rPr lang="nb-NO" sz="2800" dirty="0"/>
              <a:t> </a:t>
            </a:r>
            <a:r>
              <a:rPr lang="nb-NO" sz="2800" dirty="0" err="1"/>
              <a:t>lexemes</a:t>
            </a:r>
            <a:r>
              <a:rPr lang="nb-NO" sz="2800" dirty="0"/>
              <a:t> </a:t>
            </a:r>
            <a:r>
              <a:rPr lang="nb-NO" sz="2800" dirty="0" err="1"/>
              <a:t>within</a:t>
            </a:r>
            <a:r>
              <a:rPr lang="nb-NO" sz="2800" dirty="0"/>
              <a:t> </a:t>
            </a:r>
            <a:r>
              <a:rPr lang="nb-NO" sz="2800" dirty="0" err="1"/>
              <a:t>each</a:t>
            </a:r>
            <a:r>
              <a:rPr lang="nb-NO" sz="2800" dirty="0"/>
              <a:t> </a:t>
            </a:r>
            <a:r>
              <a:rPr lang="nb-NO" sz="2800" dirty="0" err="1"/>
              <a:t>group</a:t>
            </a:r>
            <a:r>
              <a:rPr lang="nb-NO" sz="2800" dirty="0"/>
              <a:t> </a:t>
            </a:r>
            <a:r>
              <a:rPr lang="nb-NO" sz="2800" dirty="0" err="1"/>
              <a:t>behave</a:t>
            </a:r>
            <a:r>
              <a:rPr lang="nb-NO" sz="2800" dirty="0"/>
              <a:t> </a:t>
            </a:r>
            <a:r>
              <a:rPr lang="nb-NO" sz="2800" dirty="0" err="1"/>
              <a:t>differently</a:t>
            </a:r>
            <a:r>
              <a:rPr lang="nb-NO" sz="2800" dirty="0"/>
              <a:t>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sz="2800" dirty="0"/>
              <a:t>If so, </a:t>
            </a:r>
            <a:r>
              <a:rPr lang="nb-NO" sz="2800" dirty="0" err="1"/>
              <a:t>are</a:t>
            </a:r>
            <a:r>
              <a:rPr lang="nb-NO" sz="2800" dirty="0"/>
              <a:t> </a:t>
            </a:r>
            <a:r>
              <a:rPr lang="nb-NO" sz="2800" dirty="0" err="1"/>
              <a:t>there</a:t>
            </a:r>
            <a:r>
              <a:rPr lang="nb-NO" sz="2800" dirty="0"/>
              <a:t> </a:t>
            </a:r>
            <a:r>
              <a:rPr lang="nb-NO" sz="2800" dirty="0" err="1"/>
              <a:t>any</a:t>
            </a:r>
            <a:r>
              <a:rPr lang="nb-NO" sz="2800" dirty="0"/>
              <a:t> </a:t>
            </a:r>
            <a:r>
              <a:rPr lang="nb-NO" sz="2800" dirty="0" err="1"/>
              <a:t>patterns</a:t>
            </a:r>
            <a:r>
              <a:rPr lang="nb-NO" sz="2800" dirty="0"/>
              <a:t>?</a:t>
            </a:r>
          </a:p>
        </p:txBody>
      </p:sp>
      <p:sp>
        <p:nvSpPr>
          <p:cNvPr id="7" name="Bildeforklaring formet som et avrundet rektangel 6">
            <a:extLst>
              <a:ext uri="{FF2B5EF4-FFF2-40B4-BE49-F238E27FC236}">
                <a16:creationId xmlns:a16="http://schemas.microsoft.com/office/drawing/2014/main" id="{87D56486-F794-0E49-C7AF-F998BE9D6F38}"/>
              </a:ext>
            </a:extLst>
          </p:cNvPr>
          <p:cNvSpPr/>
          <p:nvPr/>
        </p:nvSpPr>
        <p:spPr>
          <a:xfrm>
            <a:off x="4291379" y="3267590"/>
            <a:ext cx="2652346" cy="658714"/>
          </a:xfrm>
          <a:prstGeom prst="wedgeRoundRectCallout">
            <a:avLst>
              <a:gd name="adj1" fmla="val -55392"/>
              <a:gd name="adj2" fmla="val -13251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>
                <a:solidFill>
                  <a:sysClr val="windowText" lastClr="000000"/>
                </a:solidFill>
              </a:rPr>
              <a:t>Definiteness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effect</a:t>
            </a:r>
            <a:r>
              <a:rPr lang="nb-NO" dirty="0">
                <a:solidFill>
                  <a:sysClr val="windowText" lastClr="000000"/>
                </a:solidFill>
              </a:rPr>
              <a:t>:</a:t>
            </a:r>
          </a:p>
          <a:p>
            <a:pPr algn="ctr"/>
            <a:r>
              <a:rPr lang="nb-NO" dirty="0" err="1">
                <a:solidFill>
                  <a:sysClr val="windowText" lastClr="000000"/>
                </a:solidFill>
              </a:rPr>
              <a:t>Definite</a:t>
            </a:r>
            <a:r>
              <a:rPr lang="nb-NO" dirty="0">
                <a:solidFill>
                  <a:sysClr val="windowText" lastClr="000000"/>
                </a:solidFill>
              </a:rPr>
              <a:t> &gt;&gt; </a:t>
            </a:r>
            <a:r>
              <a:rPr lang="nb-NO" dirty="0" err="1">
                <a:solidFill>
                  <a:sysClr val="windowText" lastClr="000000"/>
                </a:solidFill>
              </a:rPr>
              <a:t>other</a:t>
            </a:r>
            <a:endParaRPr lang="nb-NO" dirty="0">
              <a:solidFill>
                <a:sysClr val="windowText" lastClr="000000"/>
              </a:solidFill>
            </a:endParaRP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0EBBBF8C-D4D1-776E-E0AA-D0730512CBB2}"/>
              </a:ext>
            </a:extLst>
          </p:cNvPr>
          <p:cNvSpPr/>
          <p:nvPr/>
        </p:nvSpPr>
        <p:spPr>
          <a:xfrm>
            <a:off x="1352550" y="3228975"/>
            <a:ext cx="2876550" cy="581025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Bildeforklaring formet som et avrundet rektangel 8">
            <a:extLst>
              <a:ext uri="{FF2B5EF4-FFF2-40B4-BE49-F238E27FC236}">
                <a16:creationId xmlns:a16="http://schemas.microsoft.com/office/drawing/2014/main" id="{9F3494AA-B03F-4383-807D-913023B44C42}"/>
              </a:ext>
            </a:extLst>
          </p:cNvPr>
          <p:cNvSpPr/>
          <p:nvPr/>
        </p:nvSpPr>
        <p:spPr>
          <a:xfrm>
            <a:off x="66675" y="3228975"/>
            <a:ext cx="1171574" cy="869007"/>
          </a:xfrm>
          <a:prstGeom prst="wedgeRoundRectCallout">
            <a:avLst>
              <a:gd name="adj1" fmla="val 70624"/>
              <a:gd name="adj2" fmla="val -7771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>
                <a:solidFill>
                  <a:sysClr val="windowText" lastClr="000000"/>
                </a:solidFill>
              </a:rPr>
              <a:t>Definite</a:t>
            </a:r>
            <a:r>
              <a:rPr lang="nb-NO" dirty="0">
                <a:solidFill>
                  <a:sysClr val="windowText" lastClr="000000"/>
                </a:solidFill>
              </a:rPr>
              <a:t>:</a:t>
            </a:r>
          </a:p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‘</a:t>
            </a:r>
            <a:r>
              <a:rPr lang="nb-NO" dirty="0" err="1">
                <a:solidFill>
                  <a:sysClr val="windowText" lastClr="000000"/>
                </a:solidFill>
              </a:rPr>
              <a:t>both</a:t>
            </a:r>
            <a:r>
              <a:rPr lang="nb-NO" dirty="0">
                <a:solidFill>
                  <a:sysClr val="windowText" lastClr="000000"/>
                </a:solidFill>
              </a:rPr>
              <a:t>’ ≈ ‘</a:t>
            </a:r>
            <a:r>
              <a:rPr lang="nb-NO" dirty="0" err="1">
                <a:solidFill>
                  <a:sysClr val="windowText" lastClr="000000"/>
                </a:solidFill>
              </a:rPr>
              <a:t>the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two</a:t>
            </a:r>
            <a:r>
              <a:rPr lang="nb-NO" dirty="0">
                <a:solidFill>
                  <a:sysClr val="windowText" lastClr="000000"/>
                </a:solidFill>
              </a:rPr>
              <a:t>’</a:t>
            </a:r>
          </a:p>
        </p:txBody>
      </p:sp>
      <p:sp>
        <p:nvSpPr>
          <p:cNvPr id="11" name="Left Brace 3">
            <a:extLst>
              <a:ext uri="{FF2B5EF4-FFF2-40B4-BE49-F238E27FC236}">
                <a16:creationId xmlns:a16="http://schemas.microsoft.com/office/drawing/2014/main" id="{3E664C90-4705-70CD-77B7-4BB88579FFAB}"/>
              </a:ext>
            </a:extLst>
          </p:cNvPr>
          <p:cNvSpPr/>
          <p:nvPr/>
        </p:nvSpPr>
        <p:spPr>
          <a:xfrm flipH="1">
            <a:off x="4193198" y="3390930"/>
            <a:ext cx="254977" cy="332661"/>
          </a:xfrm>
          <a:prstGeom prst="leftBrace">
            <a:avLst>
              <a:gd name="adj1" fmla="val 8333"/>
              <a:gd name="adj2" fmla="val 46511"/>
            </a:avLst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Left Brace 3">
            <a:extLst>
              <a:ext uri="{FF2B5EF4-FFF2-40B4-BE49-F238E27FC236}">
                <a16:creationId xmlns:a16="http://schemas.microsoft.com/office/drawing/2014/main" id="{5EBA4648-242F-A97F-0955-09ABA1B77615}"/>
              </a:ext>
            </a:extLst>
          </p:cNvPr>
          <p:cNvSpPr/>
          <p:nvPr/>
        </p:nvSpPr>
        <p:spPr>
          <a:xfrm flipH="1">
            <a:off x="4193196" y="3994547"/>
            <a:ext cx="254978" cy="575371"/>
          </a:xfrm>
          <a:prstGeom prst="leftBrace">
            <a:avLst>
              <a:gd name="adj1" fmla="val 8333"/>
              <a:gd name="adj2" fmla="val 46511"/>
            </a:avLst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Left Brace 3">
            <a:extLst>
              <a:ext uri="{FF2B5EF4-FFF2-40B4-BE49-F238E27FC236}">
                <a16:creationId xmlns:a16="http://schemas.microsoft.com/office/drawing/2014/main" id="{970FFE37-5E4F-DD06-1936-92AD0D79D36A}"/>
              </a:ext>
            </a:extLst>
          </p:cNvPr>
          <p:cNvSpPr/>
          <p:nvPr/>
        </p:nvSpPr>
        <p:spPr>
          <a:xfrm flipH="1">
            <a:off x="5698148" y="5086380"/>
            <a:ext cx="254977" cy="332661"/>
          </a:xfrm>
          <a:prstGeom prst="leftBrace">
            <a:avLst>
              <a:gd name="adj1" fmla="val 8333"/>
              <a:gd name="adj2" fmla="val 46511"/>
            </a:avLst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AD1D9CEF-8441-DF56-DE34-80601B34793F}"/>
              </a:ext>
            </a:extLst>
          </p:cNvPr>
          <p:cNvGrpSpPr/>
          <p:nvPr/>
        </p:nvGrpSpPr>
        <p:grpSpPr>
          <a:xfrm>
            <a:off x="5432759" y="3834010"/>
            <a:ext cx="1620503" cy="812481"/>
            <a:chOff x="6096000" y="5406312"/>
            <a:chExt cx="1620503" cy="812481"/>
          </a:xfrm>
        </p:grpSpPr>
        <p:sp>
          <p:nvSpPr>
            <p:cNvPr id="10" name="Bildeforklaring formet som et avrundet rektangel 9">
              <a:extLst>
                <a:ext uri="{FF2B5EF4-FFF2-40B4-BE49-F238E27FC236}">
                  <a16:creationId xmlns:a16="http://schemas.microsoft.com/office/drawing/2014/main" id="{70F58E7A-0E10-889F-4377-06781637A154}"/>
                </a:ext>
              </a:extLst>
            </p:cNvPr>
            <p:cNvSpPr/>
            <p:nvPr/>
          </p:nvSpPr>
          <p:spPr>
            <a:xfrm>
              <a:off x="6096000" y="5409526"/>
              <a:ext cx="1620503" cy="809267"/>
            </a:xfrm>
            <a:prstGeom prst="wedgeRoundRectCallout">
              <a:avLst>
                <a:gd name="adj1" fmla="val -111663"/>
                <a:gd name="adj2" fmla="val -84844"/>
                <a:gd name="adj3" fmla="val 16667"/>
              </a:avLst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>
                  <a:solidFill>
                    <a:sysClr val="windowText" lastClr="000000"/>
                  </a:solidFill>
                </a:rPr>
                <a:t>FEM</a:t>
              </a:r>
            </a:p>
            <a:p>
              <a:pPr algn="ctr"/>
              <a:r>
                <a:rPr lang="nb-NO" dirty="0">
                  <a:solidFill>
                    <a:sysClr val="windowText" lastClr="000000"/>
                  </a:solidFill>
                </a:rPr>
                <a:t>&gt;&gt; MASC/NEUT</a:t>
              </a:r>
            </a:p>
          </p:txBody>
        </p:sp>
        <p:sp>
          <p:nvSpPr>
            <p:cNvPr id="15" name="Bildeforklaring formet som et avrundet rektangel 14">
              <a:extLst>
                <a:ext uri="{FF2B5EF4-FFF2-40B4-BE49-F238E27FC236}">
                  <a16:creationId xmlns:a16="http://schemas.microsoft.com/office/drawing/2014/main" id="{E4C06238-1D77-07F6-2FFC-7989D5B4384E}"/>
                </a:ext>
              </a:extLst>
            </p:cNvPr>
            <p:cNvSpPr/>
            <p:nvPr/>
          </p:nvSpPr>
          <p:spPr>
            <a:xfrm>
              <a:off x="6096000" y="5409525"/>
              <a:ext cx="1620503" cy="809267"/>
            </a:xfrm>
            <a:prstGeom prst="wedgeRoundRectCallout">
              <a:avLst>
                <a:gd name="adj1" fmla="val -108724"/>
                <a:gd name="adj2" fmla="val 1076"/>
                <a:gd name="adj3" fmla="val 16667"/>
              </a:avLst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>
                  <a:solidFill>
                    <a:sysClr val="windowText" lastClr="000000"/>
                  </a:solidFill>
                </a:rPr>
                <a:t>FEM</a:t>
              </a:r>
            </a:p>
            <a:p>
              <a:pPr algn="ctr"/>
              <a:r>
                <a:rPr lang="nb-NO" dirty="0">
                  <a:solidFill>
                    <a:sysClr val="windowText" lastClr="000000"/>
                  </a:solidFill>
                </a:rPr>
                <a:t>&gt;&gt; MASC/NEUT</a:t>
              </a:r>
            </a:p>
          </p:txBody>
        </p:sp>
        <p:sp>
          <p:nvSpPr>
            <p:cNvPr id="16" name="Bildeforklaring formet som et avrundet rektangel 15">
              <a:extLst>
                <a:ext uri="{FF2B5EF4-FFF2-40B4-BE49-F238E27FC236}">
                  <a16:creationId xmlns:a16="http://schemas.microsoft.com/office/drawing/2014/main" id="{5F407F46-1643-76A2-3A53-2397A1728560}"/>
                </a:ext>
              </a:extLst>
            </p:cNvPr>
            <p:cNvSpPr/>
            <p:nvPr/>
          </p:nvSpPr>
          <p:spPr>
            <a:xfrm>
              <a:off x="6096000" y="5406312"/>
              <a:ext cx="1620503" cy="809267"/>
            </a:xfrm>
            <a:prstGeom prst="wedgeRoundRectCallout">
              <a:avLst>
                <a:gd name="adj1" fmla="val -28198"/>
                <a:gd name="adj2" fmla="val 96412"/>
                <a:gd name="adj3" fmla="val 16667"/>
              </a:avLst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>
                  <a:solidFill>
                    <a:sysClr val="windowText" lastClr="000000"/>
                  </a:solidFill>
                </a:rPr>
                <a:t>FEM</a:t>
              </a:r>
            </a:p>
            <a:p>
              <a:pPr algn="ctr"/>
              <a:r>
                <a:rPr lang="nb-NO" dirty="0">
                  <a:solidFill>
                    <a:sysClr val="windowText" lastClr="000000"/>
                  </a:solidFill>
                </a:rPr>
                <a:t>&gt;&gt; MASC/NEUT</a:t>
              </a:r>
            </a:p>
          </p:txBody>
        </p:sp>
      </p:grpSp>
      <p:sp>
        <p:nvSpPr>
          <p:cNvPr id="18" name="Bildeforklaring formet som et avrundet rektangel 17">
            <a:extLst>
              <a:ext uri="{FF2B5EF4-FFF2-40B4-BE49-F238E27FC236}">
                <a16:creationId xmlns:a16="http://schemas.microsoft.com/office/drawing/2014/main" id="{A21C0044-DCD6-3360-0003-48AD5B03D4FD}"/>
              </a:ext>
            </a:extLst>
          </p:cNvPr>
          <p:cNvSpPr/>
          <p:nvPr/>
        </p:nvSpPr>
        <p:spPr>
          <a:xfrm>
            <a:off x="10552448" y="3211473"/>
            <a:ext cx="1171574" cy="869007"/>
          </a:xfrm>
          <a:prstGeom prst="wedgeRoundRectCallout">
            <a:avLst>
              <a:gd name="adj1" fmla="val -104173"/>
              <a:gd name="adj2" fmla="val -26404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>
                <a:solidFill>
                  <a:sysClr val="windowText" lastClr="000000"/>
                </a:solidFill>
              </a:rPr>
              <a:t>Behaves</a:t>
            </a:r>
            <a:r>
              <a:rPr lang="nb-NO" dirty="0">
                <a:solidFill>
                  <a:sysClr val="windowText" lastClr="000000"/>
                </a:solidFill>
              </a:rPr>
              <a:t> like a numeral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6EC4CDE8-8BB2-B346-C143-F77466223004}"/>
              </a:ext>
            </a:extLst>
          </p:cNvPr>
          <p:cNvSpPr txBox="1"/>
          <p:nvPr/>
        </p:nvSpPr>
        <p:spPr>
          <a:xfrm>
            <a:off x="1238249" y="5582048"/>
            <a:ext cx="9867900" cy="120032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400" dirty="0" err="1"/>
              <a:t>Definite</a:t>
            </a:r>
            <a:r>
              <a:rPr lang="nb-NO" sz="2400" dirty="0"/>
              <a:t> promotes PL </a:t>
            </a:r>
            <a:r>
              <a:rPr lang="nb-NO" sz="2400" dirty="0" err="1"/>
              <a:t>agreement</a:t>
            </a:r>
            <a:r>
              <a:rPr lang="nb-NO" sz="2400" dirty="0"/>
              <a:t> (</a:t>
            </a:r>
            <a:r>
              <a:rPr lang="nb-NO" sz="2400" dirty="0" err="1"/>
              <a:t>paucals</a:t>
            </a:r>
            <a:r>
              <a:rPr lang="nb-NO" sz="2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400" dirty="0"/>
              <a:t>Feminine promotes PL </a:t>
            </a:r>
            <a:r>
              <a:rPr lang="nb-NO" sz="2400" dirty="0" err="1"/>
              <a:t>agreement</a:t>
            </a:r>
            <a:r>
              <a:rPr lang="nb-NO" sz="2400" dirty="0"/>
              <a:t> (</a:t>
            </a:r>
            <a:r>
              <a:rPr lang="nb-NO" sz="2400" dirty="0" err="1"/>
              <a:t>paucals</a:t>
            </a:r>
            <a:r>
              <a:rPr lang="nb-NO" sz="2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400" dirty="0" err="1"/>
              <a:t>Lexical</a:t>
            </a:r>
            <a:r>
              <a:rPr lang="nb-NO" sz="2400" dirty="0"/>
              <a:t> </a:t>
            </a:r>
            <a:r>
              <a:rPr lang="nb-NO" sz="2400" dirty="0" err="1"/>
              <a:t>items</a:t>
            </a:r>
            <a:r>
              <a:rPr lang="nb-NO" sz="2400" dirty="0"/>
              <a:t> </a:t>
            </a:r>
            <a:r>
              <a:rPr lang="nb-NO" sz="2400" dirty="0" err="1"/>
              <a:t>may</a:t>
            </a:r>
            <a:r>
              <a:rPr lang="nb-NO" sz="2400" dirty="0"/>
              <a:t> show </a:t>
            </a:r>
            <a:r>
              <a:rPr lang="nb-NO" sz="2400" dirty="0" err="1"/>
              <a:t>idiosyncratic</a:t>
            </a:r>
            <a:r>
              <a:rPr lang="nb-NO" sz="2400" dirty="0"/>
              <a:t> </a:t>
            </a:r>
            <a:r>
              <a:rPr lang="nb-NO" sz="2400" dirty="0" err="1"/>
              <a:t>behavior</a:t>
            </a:r>
            <a:r>
              <a:rPr lang="nb-NO" sz="2400" dirty="0"/>
              <a:t> (</a:t>
            </a:r>
            <a:r>
              <a:rPr lang="nb-NO" sz="2400" i="1" dirty="0" err="1"/>
              <a:t>neskol’ko</a:t>
            </a:r>
            <a:r>
              <a:rPr lang="nb-NO" sz="2400" dirty="0"/>
              <a:t>)</a:t>
            </a:r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4517A75C-96FD-DB9C-874E-1745A9DABA2B}"/>
              </a:ext>
            </a:extLst>
          </p:cNvPr>
          <p:cNvSpPr/>
          <p:nvPr/>
        </p:nvSpPr>
        <p:spPr>
          <a:xfrm>
            <a:off x="7675898" y="3250545"/>
            <a:ext cx="2256172" cy="31180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13301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7855C-33AA-C77F-CC36-833B1096E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998B4-6820-AC3D-69A5-63E61B2BE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463" y="1118585"/>
            <a:ext cx="9931037" cy="3399627"/>
          </a:xfrm>
        </p:spPr>
        <p:txBody>
          <a:bodyPr>
            <a:normAutofit/>
          </a:bodyPr>
          <a:lstStyle/>
          <a:p>
            <a:r>
              <a:rPr lang="en-NO" sz="5400" dirty="0"/>
              <a:t>How I got interested in this idea</a:t>
            </a:r>
            <a:br>
              <a:rPr lang="en-NO" sz="5400" dirty="0"/>
            </a:br>
            <a:r>
              <a:rPr lang="en-NO" sz="5400" dirty="0"/>
              <a:t>	Stability, variation, AI</a:t>
            </a:r>
            <a:br>
              <a:rPr lang="en-NO" sz="5400" dirty="0"/>
            </a:br>
            <a:endParaRPr lang="en-NO" sz="540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A45C2E2-65E8-5860-777B-C735F63FD1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82340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8DD1B-0F0D-E46D-56E2-4F7E140C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nb-NO" dirty="0"/>
              <a:t>Random </a:t>
            </a:r>
            <a:r>
              <a:rPr lang="nb-NO" dirty="0" err="1"/>
              <a:t>effects</a:t>
            </a:r>
            <a:r>
              <a:rPr lang="nb-NO" dirty="0"/>
              <a:t> 2: Verb lemmas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153A9-61D3-BD16-4AAC-29BE815FD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111250"/>
            <a:ext cx="11401425" cy="4351338"/>
          </a:xfrm>
        </p:spPr>
        <p:txBody>
          <a:bodyPr>
            <a:normAutofit fontScale="92500"/>
          </a:bodyPr>
          <a:lstStyle/>
          <a:p>
            <a:r>
              <a:rPr lang="nb-NO" sz="2400" dirty="0"/>
              <a:t>Do </a:t>
            </a:r>
            <a:r>
              <a:rPr lang="nb-NO" sz="2400" dirty="0" err="1"/>
              <a:t>individual</a:t>
            </a:r>
            <a:r>
              <a:rPr lang="nb-NO" sz="2400" dirty="0"/>
              <a:t> verbs have different </a:t>
            </a:r>
            <a:r>
              <a:rPr lang="nb-NO" sz="2400" dirty="0" err="1"/>
              <a:t>preferences</a:t>
            </a:r>
            <a:r>
              <a:rPr lang="nb-NO" sz="2400" dirty="0"/>
              <a:t>?</a:t>
            </a:r>
          </a:p>
          <a:p>
            <a:pPr lvl="1"/>
            <a:r>
              <a:rPr lang="nb-NO" sz="2000" dirty="0" err="1"/>
              <a:t>Investigated</a:t>
            </a:r>
            <a:r>
              <a:rPr lang="nb-NO" sz="2000" dirty="0"/>
              <a:t> lemmas </a:t>
            </a:r>
            <a:r>
              <a:rPr lang="nb-NO" sz="2000" dirty="0" err="1"/>
              <a:t>attested</a:t>
            </a:r>
            <a:r>
              <a:rPr lang="nb-NO" sz="2000" dirty="0"/>
              <a:t> over 100 times (57% </a:t>
            </a:r>
            <a:r>
              <a:rPr lang="nb-NO" sz="2000" dirty="0" err="1"/>
              <a:t>of</a:t>
            </a:r>
            <a:r>
              <a:rPr lang="nb-NO" sz="2000" dirty="0"/>
              <a:t> total), </a:t>
            </a:r>
            <a:r>
              <a:rPr lang="nb-NO" sz="2000" dirty="0" err="1"/>
              <a:t>remainder</a:t>
            </a:r>
            <a:r>
              <a:rPr lang="nb-NO" sz="2000" dirty="0"/>
              <a:t> </a:t>
            </a:r>
            <a:r>
              <a:rPr lang="nb-NO" sz="2000" dirty="0" err="1"/>
              <a:t>listed</a:t>
            </a:r>
            <a:r>
              <a:rPr lang="nb-NO" sz="2000" dirty="0"/>
              <a:t> as </a:t>
            </a:r>
            <a:r>
              <a:rPr lang="nb-NO" sz="2000" dirty="0" err="1"/>
              <a:t>NotLemmatized</a:t>
            </a:r>
            <a:endParaRPr lang="nb-NO" sz="2000" dirty="0"/>
          </a:p>
          <a:p>
            <a:r>
              <a:rPr lang="nb-NO" sz="2400" dirty="0"/>
              <a:t>Case 1: </a:t>
            </a:r>
            <a:r>
              <a:rPr lang="nb-NO" sz="2400" dirty="0" err="1"/>
              <a:t>Semantic</a:t>
            </a:r>
            <a:r>
              <a:rPr lang="nb-NO" sz="2400" dirty="0"/>
              <a:t> types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predicates</a:t>
            </a:r>
            <a:endParaRPr lang="nb-NO" sz="2400" dirty="0"/>
          </a:p>
          <a:p>
            <a:pPr lvl="1"/>
            <a:r>
              <a:rPr lang="nb-NO" sz="2000" dirty="0" err="1"/>
              <a:t>Robblee</a:t>
            </a:r>
            <a:r>
              <a:rPr lang="nb-NO" sz="2000" dirty="0"/>
              <a:t> 1993:</a:t>
            </a:r>
            <a:br>
              <a:rPr lang="nb-NO" sz="2000" dirty="0"/>
            </a:br>
            <a:r>
              <a:rPr lang="nb-NO" sz="2000" dirty="0" err="1"/>
              <a:t>Agentive</a:t>
            </a:r>
            <a:r>
              <a:rPr lang="nb-NO" sz="2000" dirty="0"/>
              <a:t> (e.g. ‘</a:t>
            </a:r>
            <a:r>
              <a:rPr lang="nb-NO" sz="2000" dirty="0" err="1"/>
              <a:t>work</a:t>
            </a:r>
            <a:r>
              <a:rPr lang="nb-NO" sz="2000" dirty="0"/>
              <a:t>’)  &gt;&gt; Intransitive (e.g. ‘be </a:t>
            </a:r>
            <a:r>
              <a:rPr lang="nb-NO" sz="2000" dirty="0" err="1"/>
              <a:t>located</a:t>
            </a:r>
            <a:r>
              <a:rPr lang="nb-NO" sz="2000" dirty="0"/>
              <a:t>’)  &gt;&gt; “</a:t>
            </a:r>
            <a:r>
              <a:rPr lang="nb-NO" sz="2000" dirty="0" err="1"/>
              <a:t>Inversion</a:t>
            </a:r>
            <a:r>
              <a:rPr lang="nb-NO" sz="2000" dirty="0"/>
              <a:t>” (e.g. ‘be’)</a:t>
            </a:r>
          </a:p>
          <a:p>
            <a:pPr lvl="1"/>
            <a:r>
              <a:rPr lang="nb-NO" sz="2000" dirty="0"/>
              <a:t>Our data </a:t>
            </a:r>
            <a:r>
              <a:rPr lang="nb-NO" sz="2000" dirty="0" err="1"/>
              <a:t>provide</a:t>
            </a:r>
            <a:r>
              <a:rPr lang="nb-NO" sz="2000" dirty="0"/>
              <a:t> </a:t>
            </a:r>
            <a:r>
              <a:rPr lang="nb-NO" sz="2000" dirty="0" err="1"/>
              <a:t>some</a:t>
            </a:r>
            <a:r>
              <a:rPr lang="nb-NO" sz="2000" dirty="0"/>
              <a:t> support: </a:t>
            </a:r>
            <a:r>
              <a:rPr lang="nb-NO" sz="2000" dirty="0" err="1"/>
              <a:t>Agentive</a:t>
            </a:r>
            <a:r>
              <a:rPr lang="nb-NO" sz="2000" dirty="0"/>
              <a:t> </a:t>
            </a:r>
            <a:r>
              <a:rPr lang="nb-NO" sz="2000" dirty="0" err="1"/>
              <a:t>predicates</a:t>
            </a:r>
            <a:r>
              <a:rPr lang="nb-NO" sz="2000" dirty="0"/>
              <a:t> </a:t>
            </a:r>
            <a:r>
              <a:rPr lang="nb-NO" sz="2000" dirty="0" err="1"/>
              <a:t>generally</a:t>
            </a:r>
            <a:r>
              <a:rPr lang="nb-NO" sz="2000" dirty="0"/>
              <a:t> </a:t>
            </a:r>
            <a:r>
              <a:rPr lang="nb-NO" sz="2000" dirty="0" err="1"/>
              <a:t>promote</a:t>
            </a:r>
            <a:r>
              <a:rPr lang="nb-NO" sz="2000" dirty="0"/>
              <a:t> PL </a:t>
            </a:r>
            <a:r>
              <a:rPr lang="nb-NO" sz="2000" dirty="0" err="1"/>
              <a:t>agreement</a:t>
            </a:r>
            <a:r>
              <a:rPr lang="nb-NO" sz="2000" dirty="0"/>
              <a:t>.</a:t>
            </a:r>
          </a:p>
          <a:p>
            <a:pPr lvl="1"/>
            <a:r>
              <a:rPr lang="nb-NO" sz="2000" dirty="0" err="1"/>
              <a:t>Situation</a:t>
            </a:r>
            <a:r>
              <a:rPr lang="nb-NO" sz="2000" dirty="0"/>
              <a:t> </a:t>
            </a:r>
            <a:r>
              <a:rPr lang="nb-NO" sz="2000" dirty="0" err="1"/>
              <a:t>may</a:t>
            </a:r>
            <a:r>
              <a:rPr lang="nb-NO" sz="2000" dirty="0"/>
              <a:t> be more </a:t>
            </a:r>
            <a:r>
              <a:rPr lang="nb-NO" sz="2000" dirty="0" err="1"/>
              <a:t>complex</a:t>
            </a:r>
            <a:r>
              <a:rPr lang="nb-NO" sz="2000" dirty="0"/>
              <a:t> </a:t>
            </a:r>
            <a:r>
              <a:rPr lang="nb-NO" sz="2000" dirty="0" err="1"/>
              <a:t>than</a:t>
            </a:r>
            <a:r>
              <a:rPr lang="nb-NO" sz="2000" dirty="0"/>
              <a:t> </a:t>
            </a:r>
            <a:r>
              <a:rPr lang="nb-NO" sz="2000" dirty="0" err="1"/>
              <a:t>Robblee</a:t>
            </a:r>
            <a:r>
              <a:rPr lang="nb-NO" sz="2000" dirty="0"/>
              <a:t> </a:t>
            </a:r>
            <a:r>
              <a:rPr lang="nb-NO" sz="2000" dirty="0" err="1"/>
              <a:t>anticipated</a:t>
            </a:r>
            <a:r>
              <a:rPr lang="nb-NO" sz="2000" dirty="0"/>
              <a:t>.</a:t>
            </a:r>
          </a:p>
          <a:p>
            <a:r>
              <a:rPr lang="nb-NO" sz="2400" dirty="0"/>
              <a:t>Case 2: Constructions</a:t>
            </a:r>
          </a:p>
          <a:p>
            <a:pPr lvl="1"/>
            <a:r>
              <a:rPr lang="nb-NO" sz="2000" i="1" dirty="0"/>
              <a:t>Emu </a:t>
            </a:r>
            <a:r>
              <a:rPr lang="nb-NO" sz="2000" i="1" dirty="0" err="1"/>
              <a:t>ispolnitsja</a:t>
            </a:r>
            <a:r>
              <a:rPr lang="nb-NO" sz="2000" b="1" i="1" baseline="-25000" dirty="0" err="1"/>
              <a:t>SG</a:t>
            </a:r>
            <a:r>
              <a:rPr lang="nb-NO" sz="2000" i="1" dirty="0"/>
              <a:t> </a:t>
            </a:r>
            <a:r>
              <a:rPr lang="nb-NO" sz="2000" i="1" dirty="0" err="1"/>
              <a:t>pjat</a:t>
            </a:r>
            <a:r>
              <a:rPr lang="nb-NO" sz="2000" i="1" dirty="0"/>
              <a:t>’ let. </a:t>
            </a:r>
            <a:r>
              <a:rPr lang="nb-NO" sz="2000" dirty="0"/>
              <a:t>‘He </a:t>
            </a:r>
            <a:r>
              <a:rPr lang="nb-NO" sz="2000" dirty="0" err="1"/>
              <a:t>turns</a:t>
            </a:r>
            <a:r>
              <a:rPr lang="nb-NO" sz="2000" b="1" i="1" baseline="-25000" dirty="0" err="1"/>
              <a:t>SG</a:t>
            </a:r>
            <a:r>
              <a:rPr lang="nb-NO" sz="2000" dirty="0"/>
              <a:t> </a:t>
            </a:r>
            <a:r>
              <a:rPr lang="nb-NO" sz="2000" dirty="0" err="1"/>
              <a:t>five</a:t>
            </a:r>
            <a:r>
              <a:rPr lang="nb-NO" sz="2000" dirty="0"/>
              <a:t> </a:t>
            </a:r>
            <a:r>
              <a:rPr lang="nb-NO" sz="2000" dirty="0" err="1"/>
              <a:t>years</a:t>
            </a:r>
            <a:r>
              <a:rPr lang="nb-NO" sz="2000" dirty="0"/>
              <a:t> old.’</a:t>
            </a:r>
          </a:p>
          <a:p>
            <a:pPr lvl="1"/>
            <a:r>
              <a:rPr lang="nb-NO" sz="2000" i="1" dirty="0" err="1"/>
              <a:t>Prošlo</a:t>
            </a:r>
            <a:r>
              <a:rPr lang="nb-NO" sz="2000" b="1" i="1" baseline="-25000" dirty="0" err="1"/>
              <a:t>SG</a:t>
            </a:r>
            <a:r>
              <a:rPr lang="nb-NO" sz="2000" i="1" dirty="0"/>
              <a:t> </a:t>
            </a:r>
            <a:r>
              <a:rPr lang="nb-NO" sz="2000" i="1" dirty="0" err="1"/>
              <a:t>dve</a:t>
            </a:r>
            <a:r>
              <a:rPr lang="nb-NO" sz="2000" i="1" dirty="0"/>
              <a:t> </a:t>
            </a:r>
            <a:r>
              <a:rPr lang="nb-NO" sz="2000" i="1" dirty="0" err="1"/>
              <a:t>nedeli</a:t>
            </a:r>
            <a:r>
              <a:rPr lang="nb-NO" sz="2000" dirty="0"/>
              <a:t>. ‘</a:t>
            </a:r>
            <a:r>
              <a:rPr lang="nb-NO" sz="2000" dirty="0" err="1"/>
              <a:t>Two</a:t>
            </a:r>
            <a:r>
              <a:rPr lang="nb-NO" sz="2000" dirty="0"/>
              <a:t> </a:t>
            </a:r>
            <a:r>
              <a:rPr lang="nb-NO" sz="2000" dirty="0" err="1"/>
              <a:t>weeks</a:t>
            </a:r>
            <a:r>
              <a:rPr lang="nb-NO" sz="2000" dirty="0"/>
              <a:t> </a:t>
            </a:r>
            <a:r>
              <a:rPr lang="nb-NO" sz="2000" dirty="0" err="1"/>
              <a:t>went</a:t>
            </a:r>
            <a:r>
              <a:rPr lang="nb-NO" sz="2000" b="1" i="1" baseline="-25000" dirty="0" err="1"/>
              <a:t>SG</a:t>
            </a:r>
            <a:r>
              <a:rPr lang="nb-NO" sz="2000" dirty="0"/>
              <a:t> by.’</a:t>
            </a:r>
          </a:p>
          <a:p>
            <a:pPr lvl="1"/>
            <a:r>
              <a:rPr lang="nb-NO" sz="2000" i="1" dirty="0"/>
              <a:t>Na </a:t>
            </a:r>
            <a:r>
              <a:rPr lang="nb-NO" sz="2000" i="1" dirty="0" err="1"/>
              <a:t>remont</a:t>
            </a:r>
            <a:r>
              <a:rPr lang="nb-NO" sz="2000" i="1" dirty="0"/>
              <a:t> </a:t>
            </a:r>
            <a:r>
              <a:rPr lang="nb-NO" sz="2000" i="1" dirty="0" err="1"/>
              <a:t>ušlo</a:t>
            </a:r>
            <a:r>
              <a:rPr lang="nb-NO" sz="2000" b="1" i="1" baseline="-25000" dirty="0" err="1"/>
              <a:t>SG</a:t>
            </a:r>
            <a:r>
              <a:rPr lang="nb-NO" sz="2000" i="1" dirty="0"/>
              <a:t> </a:t>
            </a:r>
            <a:r>
              <a:rPr lang="nb-NO" sz="2000" i="1" dirty="0" err="1"/>
              <a:t>dva</a:t>
            </a:r>
            <a:r>
              <a:rPr lang="nb-NO" sz="2000" i="1" dirty="0"/>
              <a:t> </a:t>
            </a:r>
            <a:r>
              <a:rPr lang="nb-NO" sz="2000" i="1" dirty="0" err="1"/>
              <a:t>milliona</a:t>
            </a:r>
            <a:r>
              <a:rPr lang="nb-NO" sz="2000" i="1" dirty="0"/>
              <a:t> </a:t>
            </a:r>
            <a:r>
              <a:rPr lang="nb-NO" sz="2000" i="1" dirty="0" err="1"/>
              <a:t>dollarov</a:t>
            </a:r>
            <a:r>
              <a:rPr lang="nb-NO" sz="2000" dirty="0"/>
              <a:t>. ‘</a:t>
            </a:r>
            <a:r>
              <a:rPr lang="nb-NO" sz="2000" dirty="0" err="1"/>
              <a:t>Two</a:t>
            </a:r>
            <a:r>
              <a:rPr lang="nb-NO" sz="2000" dirty="0"/>
              <a:t> million dollars </a:t>
            </a:r>
            <a:r>
              <a:rPr lang="nb-NO" sz="2000" dirty="0" err="1"/>
              <a:t>were</a:t>
            </a:r>
            <a:r>
              <a:rPr lang="nb-NO" sz="2000" dirty="0"/>
              <a:t> </a:t>
            </a:r>
            <a:r>
              <a:rPr lang="nb-NO" sz="2000" dirty="0" err="1"/>
              <a:t>spent</a:t>
            </a:r>
            <a:r>
              <a:rPr lang="nb-NO" sz="2000" b="1" i="1" baseline="-25000" dirty="0" err="1"/>
              <a:t>SG</a:t>
            </a:r>
            <a:r>
              <a:rPr lang="nb-NO" sz="2000" dirty="0"/>
              <a:t> </a:t>
            </a:r>
            <a:r>
              <a:rPr lang="nb-NO" sz="2000" dirty="0" err="1"/>
              <a:t>on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</a:t>
            </a:r>
            <a:r>
              <a:rPr lang="nb-NO" sz="2000" dirty="0" err="1"/>
              <a:t>renovation</a:t>
            </a:r>
            <a:r>
              <a:rPr lang="nb-NO" sz="2000" dirty="0"/>
              <a:t>.’</a:t>
            </a:r>
          </a:p>
          <a:p>
            <a:pPr lvl="1"/>
            <a:r>
              <a:rPr lang="nb-NO" sz="2000" dirty="0" err="1"/>
              <a:t>Measurement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time or </a:t>
            </a:r>
            <a:r>
              <a:rPr lang="nb-NO" sz="2000" dirty="0" err="1"/>
              <a:t>other</a:t>
            </a:r>
            <a:r>
              <a:rPr lang="nb-NO" sz="2000" dirty="0"/>
              <a:t> </a:t>
            </a:r>
            <a:r>
              <a:rPr lang="nb-NO" sz="2000" dirty="0" err="1"/>
              <a:t>resource</a:t>
            </a:r>
            <a:r>
              <a:rPr lang="nb-NO" sz="2000" dirty="0"/>
              <a:t>: </a:t>
            </a:r>
            <a:r>
              <a:rPr lang="nb-NO" sz="2000" dirty="0" err="1"/>
              <a:t>always</a:t>
            </a:r>
            <a:r>
              <a:rPr lang="nb-NO" sz="2000" dirty="0"/>
              <a:t> SG </a:t>
            </a:r>
            <a:r>
              <a:rPr lang="nb-NO" sz="2000" dirty="0" err="1"/>
              <a:t>agreement</a:t>
            </a:r>
            <a:r>
              <a:rPr lang="nb-NO" sz="2000" dirty="0"/>
              <a:t> (</a:t>
            </a:r>
            <a:r>
              <a:rPr lang="nb-NO" sz="2000" dirty="0" err="1"/>
              <a:t>regardless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</a:t>
            </a:r>
            <a:r>
              <a:rPr lang="nb-NO" sz="2000" dirty="0" err="1"/>
              <a:t>semantics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verb)</a:t>
            </a:r>
          </a:p>
          <a:p>
            <a:pPr lvl="1"/>
            <a:endParaRPr lang="nb-NO" sz="2000" dirty="0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BEEEEB2-F7A5-7CCC-FE6F-26893C6578BD}"/>
              </a:ext>
            </a:extLst>
          </p:cNvPr>
          <p:cNvSpPr txBox="1"/>
          <p:nvPr/>
        </p:nvSpPr>
        <p:spPr>
          <a:xfrm>
            <a:off x="723899" y="5250240"/>
            <a:ext cx="9867900" cy="156966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 err="1"/>
              <a:t>Semantic</a:t>
            </a:r>
            <a:r>
              <a:rPr lang="nb-NO" sz="2400" dirty="0"/>
              <a:t> types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predicates</a:t>
            </a:r>
            <a:r>
              <a:rPr lang="nb-NO" sz="2400" dirty="0"/>
              <a:t> </a:t>
            </a:r>
            <a:r>
              <a:rPr lang="nb-NO" sz="2400" dirty="0" err="1"/>
              <a:t>are</a:t>
            </a:r>
            <a:r>
              <a:rPr lang="nb-NO" sz="2400" dirty="0"/>
              <a:t> relevant: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b-NO" sz="2400" dirty="0" err="1"/>
              <a:t>Agentive</a:t>
            </a:r>
            <a:r>
              <a:rPr lang="nb-NO" sz="2400" dirty="0"/>
              <a:t> </a:t>
            </a:r>
            <a:r>
              <a:rPr lang="nb-NO" sz="2400" dirty="0" err="1"/>
              <a:t>predicates</a:t>
            </a:r>
            <a:r>
              <a:rPr lang="nb-NO" sz="2400" dirty="0"/>
              <a:t> promotes PL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Constructions </a:t>
            </a:r>
            <a:r>
              <a:rPr lang="nb-NO" sz="2400" dirty="0" err="1"/>
              <a:t>are</a:t>
            </a:r>
            <a:r>
              <a:rPr lang="nb-NO" sz="2400" dirty="0"/>
              <a:t> relevant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b-NO" sz="2400" dirty="0" err="1"/>
              <a:t>Measurement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time/</a:t>
            </a:r>
            <a:r>
              <a:rPr lang="nb-NO" sz="2400" dirty="0" err="1"/>
              <a:t>resource</a:t>
            </a:r>
            <a:r>
              <a:rPr lang="nb-NO" sz="2400" dirty="0"/>
              <a:t> promotes SG</a:t>
            </a:r>
          </a:p>
        </p:txBody>
      </p:sp>
    </p:spTree>
    <p:extLst>
      <p:ext uri="{BB962C8B-B14F-4D97-AF65-F5344CB8AC3E}">
        <p14:creationId xmlns:p14="http://schemas.microsoft.com/office/powerpoint/2010/main" val="2658274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62029A9-3B9D-274A-258A-A1F30E6EE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568" y="228601"/>
            <a:ext cx="11287431" cy="1096962"/>
          </a:xfrm>
        </p:spPr>
        <p:txBody>
          <a:bodyPr>
            <a:normAutofit/>
          </a:bodyPr>
          <a:lstStyle/>
          <a:p>
            <a:r>
              <a:rPr lang="nb-NO" sz="3600" dirty="0"/>
              <a:t>Russian </a:t>
            </a:r>
            <a:r>
              <a:rPr lang="nb-NO" sz="3600" dirty="0" err="1"/>
              <a:t>quantified</a:t>
            </a:r>
            <a:r>
              <a:rPr lang="nb-NO" sz="3600" dirty="0"/>
              <a:t> </a:t>
            </a:r>
            <a:r>
              <a:rPr lang="nb-NO" sz="3600" dirty="0" err="1"/>
              <a:t>subjects</a:t>
            </a:r>
            <a:r>
              <a:rPr lang="nb-NO" sz="3600" dirty="0"/>
              <a:t>: </a:t>
            </a:r>
            <a:r>
              <a:rPr lang="nb-NO" sz="3600" dirty="0" err="1"/>
              <a:t>summary</a:t>
            </a:r>
            <a:endParaRPr lang="nb-NO" sz="3600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05D06DE-7F75-D3A5-FA19-B3DD4C7F8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567" y="1325563"/>
            <a:ext cx="10953135" cy="530383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nb-NO" dirty="0" err="1"/>
              <a:t>Premodified</a:t>
            </a:r>
            <a:r>
              <a:rPr lang="nb-NO" dirty="0"/>
              <a:t> </a:t>
            </a:r>
            <a:r>
              <a:rPr lang="nb-NO" dirty="0" err="1"/>
              <a:t>quantified</a:t>
            </a:r>
            <a:r>
              <a:rPr lang="nb-NO" dirty="0"/>
              <a:t> </a:t>
            </a:r>
            <a:r>
              <a:rPr lang="nb-NO" dirty="0" err="1"/>
              <a:t>subjects</a:t>
            </a:r>
            <a:r>
              <a:rPr lang="nb-NO" dirty="0"/>
              <a:t> </a:t>
            </a:r>
            <a:r>
              <a:rPr lang="nb-NO" dirty="0" err="1"/>
              <a:t>prefer</a:t>
            </a:r>
            <a:r>
              <a:rPr lang="nb-NO" dirty="0"/>
              <a:t> PL (</a:t>
            </a:r>
            <a:r>
              <a:rPr lang="nb-NO" dirty="0" err="1"/>
              <a:t>nearly</a:t>
            </a:r>
            <a:r>
              <a:rPr lang="nb-NO" dirty="0"/>
              <a:t> </a:t>
            </a:r>
            <a:r>
              <a:rPr lang="nb-NO" dirty="0" err="1"/>
              <a:t>categorical</a:t>
            </a:r>
            <a:r>
              <a:rPr lang="nb-NO" dirty="0"/>
              <a:t> </a:t>
            </a:r>
            <a:r>
              <a:rPr lang="nb-NO" dirty="0" err="1"/>
              <a:t>rule</a:t>
            </a:r>
            <a:r>
              <a:rPr lang="nb-NO" dirty="0"/>
              <a:t>)</a:t>
            </a:r>
          </a:p>
          <a:p>
            <a:pPr>
              <a:lnSpc>
                <a:spcPct val="100000"/>
              </a:lnSpc>
            </a:pPr>
            <a:r>
              <a:rPr lang="nb-NO" dirty="0" err="1"/>
              <a:t>Relatively</a:t>
            </a:r>
            <a:r>
              <a:rPr lang="nb-NO" dirty="0"/>
              <a:t> stable </a:t>
            </a:r>
            <a:r>
              <a:rPr lang="nb-NO" dirty="0" err="1"/>
              <a:t>variation</a:t>
            </a:r>
            <a:r>
              <a:rPr lang="nb-NO" dirty="0"/>
              <a:t> 44% SG vs. 56% PL</a:t>
            </a:r>
          </a:p>
          <a:p>
            <a:pPr>
              <a:lnSpc>
                <a:spcPct val="100000"/>
              </a:lnSpc>
            </a:pPr>
            <a:r>
              <a:rPr lang="nb-NO" dirty="0" err="1"/>
              <a:t>Low</a:t>
            </a:r>
            <a:r>
              <a:rPr lang="nb-NO" dirty="0"/>
              <a:t> </a:t>
            </a:r>
            <a:r>
              <a:rPr lang="nb-NO" dirty="0" err="1"/>
              <a:t>frequent</a:t>
            </a:r>
            <a:r>
              <a:rPr lang="nb-NO" dirty="0"/>
              <a:t> (</a:t>
            </a:r>
            <a:r>
              <a:rPr lang="nb-NO" dirty="0" err="1"/>
              <a:t>large</a:t>
            </a:r>
            <a:r>
              <a:rPr lang="nb-NO" dirty="0"/>
              <a:t>) </a:t>
            </a:r>
            <a:r>
              <a:rPr lang="nb-NO" dirty="0" err="1"/>
              <a:t>quantifiers</a:t>
            </a:r>
            <a:r>
              <a:rPr lang="nb-NO" dirty="0"/>
              <a:t> </a:t>
            </a:r>
            <a:r>
              <a:rPr lang="nb-NO" dirty="0" err="1"/>
              <a:t>prefer</a:t>
            </a:r>
            <a:r>
              <a:rPr lang="nb-NO" dirty="0"/>
              <a:t> SG, High </a:t>
            </a:r>
            <a:r>
              <a:rPr lang="nb-NO" dirty="0" err="1"/>
              <a:t>frequent</a:t>
            </a:r>
            <a:r>
              <a:rPr lang="nb-NO" dirty="0"/>
              <a:t> (</a:t>
            </a:r>
            <a:r>
              <a:rPr lang="nb-NO" dirty="0" err="1"/>
              <a:t>small</a:t>
            </a:r>
            <a:r>
              <a:rPr lang="nb-NO" dirty="0"/>
              <a:t>) </a:t>
            </a:r>
            <a:r>
              <a:rPr lang="nb-NO" dirty="0" err="1"/>
              <a:t>quantifiers</a:t>
            </a:r>
            <a:r>
              <a:rPr lang="nb-NO" dirty="0"/>
              <a:t> </a:t>
            </a:r>
            <a:r>
              <a:rPr lang="nb-NO" dirty="0" err="1"/>
              <a:t>prefer</a:t>
            </a:r>
            <a:r>
              <a:rPr lang="nb-NO" dirty="0"/>
              <a:t> SG</a:t>
            </a:r>
          </a:p>
          <a:p>
            <a:pPr>
              <a:lnSpc>
                <a:spcPct val="100000"/>
              </a:lnSpc>
            </a:pPr>
            <a:r>
              <a:rPr lang="nb-NO" dirty="0" err="1"/>
              <a:t>Paucals</a:t>
            </a:r>
            <a:r>
              <a:rPr lang="nb-NO" dirty="0"/>
              <a:t> and </a:t>
            </a:r>
            <a:r>
              <a:rPr lang="nb-NO" dirty="0" err="1"/>
              <a:t>collectives</a:t>
            </a:r>
            <a:r>
              <a:rPr lang="nb-NO" dirty="0"/>
              <a:t> </a:t>
            </a:r>
            <a:r>
              <a:rPr lang="nb-NO" dirty="0" err="1"/>
              <a:t>prefer</a:t>
            </a:r>
            <a:r>
              <a:rPr lang="nb-NO" dirty="0"/>
              <a:t> PL, </a:t>
            </a:r>
            <a:r>
              <a:rPr lang="nb-NO" dirty="0" err="1"/>
              <a:t>indefinites</a:t>
            </a:r>
            <a:r>
              <a:rPr lang="nb-NO" dirty="0"/>
              <a:t> </a:t>
            </a:r>
            <a:r>
              <a:rPr lang="nb-NO" dirty="0" err="1"/>
              <a:t>prefer</a:t>
            </a:r>
            <a:r>
              <a:rPr lang="nb-NO" dirty="0"/>
              <a:t> SG, </a:t>
            </a:r>
            <a:r>
              <a:rPr lang="nb-NO" dirty="0" err="1"/>
              <a:t>others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50-50</a:t>
            </a:r>
          </a:p>
          <a:p>
            <a:pPr>
              <a:lnSpc>
                <a:spcPct val="100000"/>
              </a:lnSpc>
            </a:pPr>
            <a:r>
              <a:rPr lang="nb-NO" dirty="0" err="1"/>
              <a:t>Animate</a:t>
            </a:r>
            <a:r>
              <a:rPr lang="nb-NO" dirty="0"/>
              <a:t> SV </a:t>
            </a:r>
            <a:r>
              <a:rPr lang="nb-NO" dirty="0" err="1"/>
              <a:t>prefers</a:t>
            </a:r>
            <a:r>
              <a:rPr lang="nb-NO" dirty="0"/>
              <a:t> PL, VS </a:t>
            </a:r>
            <a:r>
              <a:rPr lang="nb-NO" dirty="0" err="1"/>
              <a:t>inanimate</a:t>
            </a:r>
            <a:r>
              <a:rPr lang="nb-NO" dirty="0"/>
              <a:t> </a:t>
            </a:r>
            <a:r>
              <a:rPr lang="nb-NO" dirty="0" err="1"/>
              <a:t>prefers</a:t>
            </a:r>
            <a:r>
              <a:rPr lang="nb-NO" dirty="0"/>
              <a:t> SG</a:t>
            </a:r>
          </a:p>
          <a:p>
            <a:pPr>
              <a:lnSpc>
                <a:spcPct val="100000"/>
              </a:lnSpc>
            </a:pPr>
            <a:r>
              <a:rPr lang="nb-NO" dirty="0" err="1"/>
              <a:t>Quantifiers</a:t>
            </a:r>
            <a:r>
              <a:rPr lang="nb-NO" dirty="0"/>
              <a:t> and verbs have </a:t>
            </a:r>
            <a:r>
              <a:rPr lang="nb-NO" dirty="0" err="1"/>
              <a:t>individual</a:t>
            </a:r>
            <a:r>
              <a:rPr lang="nb-NO" dirty="0"/>
              <a:t> </a:t>
            </a:r>
            <a:r>
              <a:rPr lang="nb-NO" dirty="0" err="1"/>
              <a:t>preferences</a:t>
            </a:r>
            <a:r>
              <a:rPr lang="nb-NO" dirty="0"/>
              <a:t> </a:t>
            </a:r>
          </a:p>
          <a:p>
            <a:pPr>
              <a:lnSpc>
                <a:spcPct val="100000"/>
              </a:lnSpc>
            </a:pPr>
            <a:r>
              <a:rPr lang="nb-NO" dirty="0" err="1"/>
              <a:t>Measure</a:t>
            </a:r>
            <a:r>
              <a:rPr lang="nb-NO" dirty="0"/>
              <a:t> </a:t>
            </a:r>
            <a:r>
              <a:rPr lang="nb-NO" dirty="0" err="1"/>
              <a:t>constructions</a:t>
            </a:r>
            <a:r>
              <a:rPr lang="nb-NO" dirty="0"/>
              <a:t> </a:t>
            </a:r>
            <a:r>
              <a:rPr lang="nb-NO" dirty="0" err="1"/>
              <a:t>prefer</a:t>
            </a:r>
            <a:r>
              <a:rPr lang="nb-NO" dirty="0"/>
              <a:t> SG</a:t>
            </a:r>
          </a:p>
        </p:txBody>
      </p:sp>
    </p:spTree>
    <p:extLst>
      <p:ext uri="{BB962C8B-B14F-4D97-AF65-F5344CB8AC3E}">
        <p14:creationId xmlns:p14="http://schemas.microsoft.com/office/powerpoint/2010/main" val="1667643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A8416-F19F-81E6-F42D-A837F46B3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7421B-B5AA-BCC3-8289-FB71AF31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463" y="1118585"/>
            <a:ext cx="9931037" cy="3399627"/>
          </a:xfrm>
        </p:spPr>
        <p:txBody>
          <a:bodyPr>
            <a:normAutofit/>
          </a:bodyPr>
          <a:lstStyle/>
          <a:p>
            <a:r>
              <a:rPr lang="en-NO" sz="5400" dirty="0"/>
              <a:t>Ukrainian subjects quantified by </a:t>
            </a:r>
            <a:r>
              <a:rPr lang="en-NO" sz="5400" i="1" dirty="0"/>
              <a:t>bahato</a:t>
            </a:r>
            <a:br>
              <a:rPr lang="en-NO" sz="5400" dirty="0"/>
            </a:br>
            <a:endParaRPr lang="en-NO" sz="540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1CBEF23-67F1-A3A1-4E04-D4BA132DD9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1632" y="0"/>
            <a:ext cx="1420368" cy="6858000"/>
          </a:xfrm>
        </p:spPr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878783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 page&#10;&#10;Description automatically generated">
            <a:extLst>
              <a:ext uri="{FF2B5EF4-FFF2-40B4-BE49-F238E27FC236}">
                <a16:creationId xmlns:a16="http://schemas.microsoft.com/office/drawing/2014/main" id="{35EDEE57-18A9-F4AD-D2FC-29513C7E24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081"/>
          <a:stretch/>
        </p:blipFill>
        <p:spPr>
          <a:xfrm>
            <a:off x="0" y="0"/>
            <a:ext cx="12192000" cy="5711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CE41DB-C51F-5C53-B2A7-640E0CAA682B}"/>
              </a:ext>
            </a:extLst>
          </p:cNvPr>
          <p:cNvSpPr txBox="1"/>
          <p:nvPr/>
        </p:nvSpPr>
        <p:spPr>
          <a:xfrm>
            <a:off x="134112" y="6035040"/>
            <a:ext cx="11923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hlinkClick r:id="rId3"/>
              </a:rPr>
              <a:t>https://link.springer.com/article/10.1007/s11185-024-09301-7</a:t>
            </a:r>
            <a:endParaRPr lang="en-NO" sz="3200" dirty="0"/>
          </a:p>
        </p:txBody>
      </p:sp>
    </p:spTree>
    <p:extLst>
      <p:ext uri="{BB962C8B-B14F-4D97-AF65-F5344CB8AC3E}">
        <p14:creationId xmlns:p14="http://schemas.microsoft.com/office/powerpoint/2010/main" val="3997621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Smaller Crowd Rdc Color Clip Art at Clker.com - vector clip art online,  royalty free &amp; public domain">
            <a:extLst>
              <a:ext uri="{FF2B5EF4-FFF2-40B4-BE49-F238E27FC236}">
                <a16:creationId xmlns:a16="http://schemas.microsoft.com/office/drawing/2014/main" id="{38F79157-18B7-809C-B96F-45CF796254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pic>
        <p:nvPicPr>
          <p:cNvPr id="1032" name="Picture 8" descr="Smaller Crowd Rdc Color Clip Art">
            <a:extLst>
              <a:ext uri="{FF2B5EF4-FFF2-40B4-BE49-F238E27FC236}">
                <a16:creationId xmlns:a16="http://schemas.microsoft.com/office/drawing/2014/main" id="{2DC020B9-1800-1760-5B31-469E638BB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5273"/>
            <a:ext cx="4929991" cy="312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Crowd of people A big group of different people Vector">
            <a:extLst>
              <a:ext uri="{FF2B5EF4-FFF2-40B4-BE49-F238E27FC236}">
                <a16:creationId xmlns:a16="http://schemas.microsoft.com/office/drawing/2014/main" id="{E34F73AE-E5DA-C00C-F35C-72E1E592E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51" t="24391" r="12805" b="10204"/>
          <a:stretch/>
        </p:blipFill>
        <p:spPr bwMode="auto">
          <a:xfrm>
            <a:off x="5782569" y="1795272"/>
            <a:ext cx="6409431" cy="312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3ACD13-DE1D-AE24-00BD-F5C03458320F}"/>
              </a:ext>
            </a:extLst>
          </p:cNvPr>
          <p:cNvSpPr txBox="1"/>
          <p:nvPr/>
        </p:nvSpPr>
        <p:spPr>
          <a:xfrm>
            <a:off x="2950086" y="79936"/>
            <a:ext cx="59870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err="1"/>
              <a:t>багато</a:t>
            </a:r>
            <a:r>
              <a:rPr lang="ru-RU" sz="4400"/>
              <a:t> людей</a:t>
            </a:r>
            <a:r>
              <a:rPr lang="nb-NO" sz="4400"/>
              <a:t>...</a:t>
            </a:r>
          </a:p>
          <a:p>
            <a:pPr algn="ctr"/>
            <a:r>
              <a:rPr lang="nb-NO" sz="4400"/>
              <a:t>‘</a:t>
            </a:r>
            <a:r>
              <a:rPr lang="nb-NO" sz="4400" err="1"/>
              <a:t>many</a:t>
            </a:r>
            <a:r>
              <a:rPr lang="nb-NO" sz="4400"/>
              <a:t> </a:t>
            </a:r>
            <a:r>
              <a:rPr lang="nb-NO" sz="4400" err="1"/>
              <a:t>people</a:t>
            </a:r>
            <a:r>
              <a:rPr lang="nb-NO" sz="4400"/>
              <a:t>’</a:t>
            </a:r>
            <a:endParaRPr lang="en-NO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72507B-ACF6-70C8-D264-1400B266F807}"/>
              </a:ext>
            </a:extLst>
          </p:cNvPr>
          <p:cNvSpPr txBox="1"/>
          <p:nvPr/>
        </p:nvSpPr>
        <p:spPr>
          <a:xfrm>
            <a:off x="52556" y="4922011"/>
            <a:ext cx="5433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err="1"/>
              <a:t>прийшло</a:t>
            </a:r>
            <a:r>
              <a:rPr lang="nb-NO" sz="4000"/>
              <a:t> ‘</a:t>
            </a:r>
            <a:r>
              <a:rPr lang="nb-NO" sz="4000" err="1"/>
              <a:t>came</a:t>
            </a:r>
            <a:r>
              <a:rPr lang="nb-NO" sz="4000"/>
              <a:t>’ (SG)</a:t>
            </a:r>
            <a:endParaRPr lang="en-NO" sz="4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01072A-0ADD-E0FD-82BA-B1B944123D13}"/>
              </a:ext>
            </a:extLst>
          </p:cNvPr>
          <p:cNvSpPr txBox="1"/>
          <p:nvPr/>
        </p:nvSpPr>
        <p:spPr>
          <a:xfrm>
            <a:off x="6316713" y="4922011"/>
            <a:ext cx="5433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err="1"/>
              <a:t>прийшли</a:t>
            </a:r>
            <a:r>
              <a:rPr lang="nb-NO" sz="4000"/>
              <a:t> ‘</a:t>
            </a:r>
            <a:r>
              <a:rPr lang="nb-NO" sz="4000" err="1"/>
              <a:t>came</a:t>
            </a:r>
            <a:r>
              <a:rPr lang="nb-NO" sz="4000"/>
              <a:t>’ (PL)</a:t>
            </a:r>
            <a:endParaRPr lang="en-NO" sz="400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6916CE3-48B7-7CFC-7D83-502736D8A43D}"/>
              </a:ext>
            </a:extLst>
          </p:cNvPr>
          <p:cNvSpPr/>
          <p:nvPr/>
        </p:nvSpPr>
        <p:spPr>
          <a:xfrm>
            <a:off x="2012731" y="5608877"/>
            <a:ext cx="8166537" cy="11586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3600" err="1"/>
              <a:t>Direction</a:t>
            </a:r>
            <a:r>
              <a:rPr lang="nb-NO" sz="3600"/>
              <a:t> </a:t>
            </a:r>
            <a:r>
              <a:rPr lang="nb-NO" sz="3600" err="1"/>
              <a:t>of</a:t>
            </a:r>
            <a:r>
              <a:rPr lang="nb-NO" sz="3600"/>
              <a:t> </a:t>
            </a:r>
            <a:r>
              <a:rPr lang="nb-NO" sz="3600" err="1"/>
              <a:t>historical</a:t>
            </a:r>
            <a:r>
              <a:rPr lang="nb-NO" sz="3600"/>
              <a:t> </a:t>
            </a:r>
            <a:r>
              <a:rPr lang="nb-NO" sz="3600" err="1"/>
              <a:t>development</a:t>
            </a:r>
            <a:endParaRPr lang="en-NO" sz="3600"/>
          </a:p>
        </p:txBody>
      </p:sp>
    </p:spTree>
    <p:extLst>
      <p:ext uri="{BB962C8B-B14F-4D97-AF65-F5344CB8AC3E}">
        <p14:creationId xmlns:p14="http://schemas.microsoft.com/office/powerpoint/2010/main" val="2134171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number&#10;&#10;Description automatically generated">
            <a:extLst>
              <a:ext uri="{FF2B5EF4-FFF2-40B4-BE49-F238E27FC236}">
                <a16:creationId xmlns:a16="http://schemas.microsoft.com/office/drawing/2014/main" id="{3210D4DC-8727-DC82-86D2-F28288997F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18" t="8333" r="340" b="9941"/>
          <a:stretch/>
        </p:blipFill>
        <p:spPr>
          <a:xfrm>
            <a:off x="552269" y="820221"/>
            <a:ext cx="5522147" cy="3362833"/>
          </a:xfrm>
          <a:prstGeom prst="rect">
            <a:avLst/>
          </a:prstGeom>
        </p:spPr>
      </p:pic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F204B290-5707-6937-87BC-175550A723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43" t="8468" r="100" b="9865"/>
          <a:stretch/>
        </p:blipFill>
        <p:spPr>
          <a:xfrm>
            <a:off x="6669454" y="821532"/>
            <a:ext cx="5519768" cy="33604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B7457-A11E-FB48-EEA7-33E39512DB1A}"/>
              </a:ext>
            </a:extLst>
          </p:cNvPr>
          <p:cNvSpPr txBox="1"/>
          <p:nvPr/>
        </p:nvSpPr>
        <p:spPr>
          <a:xfrm>
            <a:off x="681699" y="4184594"/>
            <a:ext cx="85720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/>
              <a:t>1742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1CE5F-3392-7ED5-6388-877EED083479}"/>
              </a:ext>
            </a:extLst>
          </p:cNvPr>
          <p:cNvSpPr txBox="1"/>
          <p:nvPr/>
        </p:nvSpPr>
        <p:spPr>
          <a:xfrm>
            <a:off x="5238459" y="4184594"/>
            <a:ext cx="85720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/>
              <a:t>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6E4D55-7F40-A8D5-AA40-91EABD28A2C7}"/>
              </a:ext>
            </a:extLst>
          </p:cNvPr>
          <p:cNvSpPr txBox="1"/>
          <p:nvPr/>
        </p:nvSpPr>
        <p:spPr>
          <a:xfrm>
            <a:off x="6922477" y="4184594"/>
            <a:ext cx="72133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/>
              <a:t>1819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F2B0B-E8C6-86A2-9BBB-3024B735D2B5}"/>
              </a:ext>
            </a:extLst>
          </p:cNvPr>
          <p:cNvSpPr txBox="1"/>
          <p:nvPr/>
        </p:nvSpPr>
        <p:spPr>
          <a:xfrm>
            <a:off x="11457992" y="4184594"/>
            <a:ext cx="64223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/>
              <a:t>2023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691B35-0DB3-83EC-73C3-64C8BE7C481B}"/>
              </a:ext>
            </a:extLst>
          </p:cNvPr>
          <p:cNvSpPr txBox="1"/>
          <p:nvPr/>
        </p:nvSpPr>
        <p:spPr>
          <a:xfrm rot="16200000">
            <a:off x="-286042" y="2592014"/>
            <a:ext cx="133726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Percent PL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557255-554F-30F6-C894-27EBBDA6901E}"/>
              </a:ext>
            </a:extLst>
          </p:cNvPr>
          <p:cNvSpPr txBox="1"/>
          <p:nvPr/>
        </p:nvSpPr>
        <p:spPr>
          <a:xfrm rot="16200000">
            <a:off x="5832819" y="2592014"/>
            <a:ext cx="133726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Percent PL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298DD-EB43-A2E1-11F0-130BB118EE62}"/>
              </a:ext>
            </a:extLst>
          </p:cNvPr>
          <p:cNvSpPr txBox="1"/>
          <p:nvPr/>
        </p:nvSpPr>
        <p:spPr>
          <a:xfrm>
            <a:off x="1080512" y="4707063"/>
            <a:ext cx="522858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Effect plot based on </a:t>
            </a:r>
          </a:p>
          <a:p>
            <a:r>
              <a:rPr lang="en-US"/>
              <a:t>logistic regression </a:t>
            </a:r>
          </a:p>
          <a:p>
            <a:r>
              <a:rPr lang="en-US"/>
              <a:t>6 612 observations  from Russian National Corpus</a:t>
            </a:r>
          </a:p>
          <a:p>
            <a:r>
              <a:rPr lang="en-US"/>
              <a:t>Baseline: 94.7% SG verb forms</a:t>
            </a:r>
          </a:p>
          <a:p>
            <a:r>
              <a:rPr lang="en-US"/>
              <a:t>(other factors: word order, animacy)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AAC218-2340-E388-80C7-307BF6F38666}"/>
              </a:ext>
            </a:extLst>
          </p:cNvPr>
          <p:cNvSpPr txBox="1"/>
          <p:nvPr/>
        </p:nvSpPr>
        <p:spPr>
          <a:xfrm>
            <a:off x="7237472" y="4707062"/>
            <a:ext cx="455802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Effect plot based on </a:t>
            </a:r>
          </a:p>
          <a:p>
            <a:r>
              <a:rPr lang="en-US"/>
              <a:t>logistic regression </a:t>
            </a:r>
          </a:p>
          <a:p>
            <a:r>
              <a:rPr lang="en-US"/>
              <a:t>28 491 observations  from GRAC</a:t>
            </a:r>
          </a:p>
          <a:p>
            <a:r>
              <a:rPr lang="en-US"/>
              <a:t>Baseline: </a:t>
            </a:r>
            <a:r>
              <a:rPr lang="en-US">
                <a:solidFill>
                  <a:srgbClr val="000000"/>
                </a:solidFill>
                <a:latin typeface="Aptos" panose="02110004020202020204"/>
              </a:rPr>
              <a:t>69.1% SG</a:t>
            </a:r>
            <a:r>
              <a:rPr lang="en-US"/>
              <a:t> verb forms</a:t>
            </a:r>
          </a:p>
          <a:p>
            <a:r>
              <a:rPr lang="en-US"/>
              <a:t>(other factors: word order, animacy, verb lemma)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7F545D-0638-37CF-2CF7-6561A7CF4547}"/>
              </a:ext>
            </a:extLst>
          </p:cNvPr>
          <p:cNvSpPr txBox="1"/>
          <p:nvPr/>
        </p:nvSpPr>
        <p:spPr>
          <a:xfrm>
            <a:off x="1223433" y="237067"/>
            <a:ext cx="41909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Russian </a:t>
            </a:r>
            <a:r>
              <a:rPr lang="en-US" sz="3200" i="1" err="1"/>
              <a:t>много</a:t>
            </a:r>
            <a:endParaRPr lang="en-US" sz="3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36BA3-5635-1B1C-3270-EC10FA191EF8}"/>
              </a:ext>
            </a:extLst>
          </p:cNvPr>
          <p:cNvSpPr txBox="1"/>
          <p:nvPr/>
        </p:nvSpPr>
        <p:spPr>
          <a:xfrm>
            <a:off x="7421033" y="237067"/>
            <a:ext cx="41909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i="1"/>
              <a:t>Ukrainian </a:t>
            </a:r>
            <a:r>
              <a:rPr lang="en-US" sz="3200" i="1" err="1"/>
              <a:t>багато</a:t>
            </a:r>
          </a:p>
        </p:txBody>
      </p:sp>
    </p:spTree>
    <p:extLst>
      <p:ext uri="{BB962C8B-B14F-4D97-AF65-F5344CB8AC3E}">
        <p14:creationId xmlns:p14="http://schemas.microsoft.com/office/powerpoint/2010/main" val="1358687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6395BA3-D92C-8EF8-50EF-06DE2FB85956}"/>
              </a:ext>
            </a:extLst>
          </p:cNvPr>
          <p:cNvGraphicFramePr>
            <a:graphicFrameLocks noGrp="1"/>
          </p:cNvGraphicFramePr>
          <p:nvPr/>
        </p:nvGraphicFramePr>
        <p:xfrm>
          <a:off x="1272702" y="1823935"/>
          <a:ext cx="9651986" cy="321713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801829">
                  <a:extLst>
                    <a:ext uri="{9D8B030D-6E8A-4147-A177-3AD203B41FA5}">
                      <a16:colId xmlns:a16="http://schemas.microsoft.com/office/drawing/2014/main" val="841612097"/>
                    </a:ext>
                  </a:extLst>
                </a:gridCol>
                <a:gridCol w="1892250">
                  <a:extLst>
                    <a:ext uri="{9D8B030D-6E8A-4147-A177-3AD203B41FA5}">
                      <a16:colId xmlns:a16="http://schemas.microsoft.com/office/drawing/2014/main" val="1957597985"/>
                    </a:ext>
                  </a:extLst>
                </a:gridCol>
                <a:gridCol w="1495228">
                  <a:extLst>
                    <a:ext uri="{9D8B030D-6E8A-4147-A177-3AD203B41FA5}">
                      <a16:colId xmlns:a16="http://schemas.microsoft.com/office/drawing/2014/main" val="1233785611"/>
                    </a:ext>
                  </a:extLst>
                </a:gridCol>
                <a:gridCol w="1211644">
                  <a:extLst>
                    <a:ext uri="{9D8B030D-6E8A-4147-A177-3AD203B41FA5}">
                      <a16:colId xmlns:a16="http://schemas.microsoft.com/office/drawing/2014/main" val="3188585390"/>
                    </a:ext>
                  </a:extLst>
                </a:gridCol>
                <a:gridCol w="1143583">
                  <a:extLst>
                    <a:ext uri="{9D8B030D-6E8A-4147-A177-3AD203B41FA5}">
                      <a16:colId xmlns:a16="http://schemas.microsoft.com/office/drawing/2014/main" val="620846356"/>
                    </a:ext>
                  </a:extLst>
                </a:gridCol>
                <a:gridCol w="1107452">
                  <a:extLst>
                    <a:ext uri="{9D8B030D-6E8A-4147-A177-3AD203B41FA5}">
                      <a16:colId xmlns:a16="http://schemas.microsoft.com/office/drawing/2014/main" val="175363058"/>
                    </a:ext>
                  </a:extLst>
                </a:gridCol>
              </a:tblGrid>
              <a:tr h="924507">
                <a:tc>
                  <a:txBody>
                    <a:bodyPr/>
                    <a:lstStyle/>
                    <a:p>
                      <a:endParaRPr lang="en-US" sz="2400">
                        <a:effectLst/>
                        <a:latin typeface="Aptos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Aptos"/>
                        </a:rPr>
                        <a:t>Estimate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Aptos"/>
                        </a:rPr>
                        <a:t>Standard Error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Aptos"/>
                        </a:rPr>
                        <a:t>z value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err="1">
                          <a:effectLst/>
                          <a:latin typeface="Aptos"/>
                        </a:rPr>
                        <a:t>Pr</a:t>
                      </a:r>
                      <a:r>
                        <a:rPr lang="en-US" sz="2400">
                          <a:effectLst/>
                          <a:latin typeface="Aptos"/>
                        </a:rPr>
                        <a:t> (&gt;|z|)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effectLst/>
                        <a:latin typeface="Aptos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218552"/>
                  </a:ext>
                </a:extLst>
              </a:tr>
              <a:tr h="58552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(Intercept)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-2.15067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0.07040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-30.55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&lt; 2e-16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***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6111229"/>
                  </a:ext>
                </a:extLst>
              </a:tr>
              <a:tr h="58552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Year.sc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0.93924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0.02988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31.44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&lt; 2e-16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***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6622106"/>
                  </a:ext>
                </a:extLst>
              </a:tr>
              <a:tr h="544431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US" sz="2400" err="1">
                          <a:effectLst/>
                          <a:latin typeface="Aptos"/>
                        </a:rPr>
                        <a:t>Animacyanim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0.62370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0.05320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11.72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&lt; 2e-16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***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594859"/>
                  </a:ext>
                </a:extLst>
              </a:tr>
              <a:tr h="577158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US" sz="2400" err="1">
                          <a:effectLst/>
                          <a:latin typeface="Aptos"/>
                        </a:rPr>
                        <a:t>Word_orderSV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3.01155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0.04991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60.34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&lt; 2e-16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***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040709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AF1076E-9E79-F2B6-53A3-BB89CDCE0B21}"/>
              </a:ext>
            </a:extLst>
          </p:cNvPr>
          <p:cNvSpPr txBox="1"/>
          <p:nvPr/>
        </p:nvSpPr>
        <p:spPr>
          <a:xfrm>
            <a:off x="1024129" y="853883"/>
            <a:ext cx="101545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ea typeface="+mn-lt"/>
                <a:cs typeface="+mn-lt"/>
              </a:rPr>
              <a:t>Prediction of Plural by fixed effects of mixed-effect logistic regression model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F8F076-D331-FECF-FF24-C35D235FC1DE}"/>
              </a:ext>
            </a:extLst>
          </p:cNvPr>
          <p:cNvSpPr txBox="1"/>
          <p:nvPr/>
        </p:nvSpPr>
        <p:spPr>
          <a:xfrm>
            <a:off x="1087505" y="5299871"/>
            <a:ext cx="99114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ea typeface="+mn-lt"/>
                <a:cs typeface="+mn-lt"/>
              </a:rPr>
              <a:t>Intercept: Year.sc = 0.0 (= 2004), Animacy = inanimate, Word Order = VS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34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CBAEF5-59A6-5F1D-C944-C7C45CEF9509}"/>
              </a:ext>
            </a:extLst>
          </p:cNvPr>
          <p:cNvSpPr txBox="1"/>
          <p:nvPr/>
        </p:nvSpPr>
        <p:spPr>
          <a:xfrm>
            <a:off x="3452131" y="665728"/>
            <a:ext cx="528673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ea typeface="+mn-lt"/>
                <a:cs typeface="+mn-lt"/>
              </a:rPr>
              <a:t>Predicted values for Animacy</a:t>
            </a:r>
            <a:endParaRPr lang="en-US" sz="2800"/>
          </a:p>
        </p:txBody>
      </p:sp>
      <p:pic>
        <p:nvPicPr>
          <p:cNvPr id="4" name="Picture 3" descr="A graph of anim and anim&#10;&#10;Description automatically generated">
            <a:extLst>
              <a:ext uri="{FF2B5EF4-FFF2-40B4-BE49-F238E27FC236}">
                <a16:creationId xmlns:a16="http://schemas.microsoft.com/office/drawing/2014/main" id="{ABD2C5EB-A19D-D601-BF8D-A75F6B419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186" y="1194078"/>
            <a:ext cx="8639175" cy="529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83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arison of a comparison between a word order and a word order&#10;&#10;Description automatically generated">
            <a:extLst>
              <a:ext uri="{FF2B5EF4-FFF2-40B4-BE49-F238E27FC236}">
                <a16:creationId xmlns:a16="http://schemas.microsoft.com/office/drawing/2014/main" id="{10F218DC-AFCF-6997-E470-DCCD3BD91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288" y="1424071"/>
            <a:ext cx="8353425" cy="5124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BD4960-80CE-4101-F169-89BAFD497455}"/>
              </a:ext>
            </a:extLst>
          </p:cNvPr>
          <p:cNvSpPr txBox="1"/>
          <p:nvPr/>
        </p:nvSpPr>
        <p:spPr>
          <a:xfrm>
            <a:off x="3374570" y="722086"/>
            <a:ext cx="54428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Predicted values for Word Order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00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14D53A-E62F-F405-001A-9902B349FF8B}"/>
              </a:ext>
            </a:extLst>
          </p:cNvPr>
          <p:cNvGraphicFramePr>
            <a:graphicFrameLocks noGrp="1"/>
          </p:cNvGraphicFramePr>
          <p:nvPr/>
        </p:nvGraphicFramePr>
        <p:xfrm>
          <a:off x="643467" y="184974"/>
          <a:ext cx="10905067" cy="5326722"/>
        </p:xfrm>
        <a:graphic>
          <a:graphicData uri="http://schemas.openxmlformats.org/drawingml/2006/table">
            <a:tbl>
              <a:tblPr firstRow="1" firstCol="1" bandRow="1"/>
              <a:tblGrid>
                <a:gridCol w="4647853">
                  <a:extLst>
                    <a:ext uri="{9D8B030D-6E8A-4147-A177-3AD203B41FA5}">
                      <a16:colId xmlns:a16="http://schemas.microsoft.com/office/drawing/2014/main" val="2926436366"/>
                    </a:ext>
                  </a:extLst>
                </a:gridCol>
                <a:gridCol w="866544">
                  <a:extLst>
                    <a:ext uri="{9D8B030D-6E8A-4147-A177-3AD203B41FA5}">
                      <a16:colId xmlns:a16="http://schemas.microsoft.com/office/drawing/2014/main" val="1435477946"/>
                    </a:ext>
                  </a:extLst>
                </a:gridCol>
                <a:gridCol w="4410548">
                  <a:extLst>
                    <a:ext uri="{9D8B030D-6E8A-4147-A177-3AD203B41FA5}">
                      <a16:colId xmlns:a16="http://schemas.microsoft.com/office/drawing/2014/main" val="3544151856"/>
                    </a:ext>
                  </a:extLst>
                </a:gridCol>
                <a:gridCol w="980122">
                  <a:extLst>
                    <a:ext uri="{9D8B030D-6E8A-4147-A177-3AD203B41FA5}">
                      <a16:colId xmlns:a16="http://schemas.microsoft.com/office/drawing/2014/main" val="4091188856"/>
                    </a:ext>
                  </a:extLst>
                </a:gridCol>
              </a:tblGrid>
              <a:tr h="896639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 10 high-frequency verbs with strongest preference for Singular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66044" marR="166044" marT="83022" marB="830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 10 high-frequency verbs with strongest preference for Plural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66044" marR="166044" marT="83022" marB="830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50744"/>
                  </a:ext>
                </a:extLst>
              </a:tr>
              <a:tr h="415803"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минути</a:t>
                      </a:r>
                      <a:r>
                        <a:rPr lang="az-Cyrl-AZ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pass’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307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розкритикувати</a:t>
                      </a:r>
                      <a:r>
                        <a:rPr lang="az-Cyrl-AZ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criticize’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103927"/>
                  </a:ext>
                </a:extLst>
              </a:tr>
              <a:tr h="415803"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відбутися</a:t>
                      </a:r>
                      <a:r>
                        <a:rPr lang="az-Cyrl-AZ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happen’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24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засудити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condemn’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565618"/>
                  </a:ext>
                </a:extLst>
              </a:tr>
              <a:tr h="415803"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надійти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tun up’ 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204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ввести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bring in, introduce’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6519019"/>
                  </a:ext>
                </a:extLst>
              </a:tr>
              <a:tr h="415803"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виникнути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arise’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274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заявити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declare’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43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775775"/>
                  </a:ext>
                </a:extLst>
              </a:tr>
              <a:tr h="415803"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виникати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arise’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102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очікувати 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expect’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26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028190"/>
                  </a:ext>
                </a:extLst>
              </a:tr>
              <a:tr h="415803"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накопичитися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accumulate’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140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відзначати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mark, notice’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27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0794570"/>
                  </a:ext>
                </a:extLst>
              </a:tr>
              <a:tr h="415803"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статися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happen’ 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107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відчути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feel’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2485"/>
                  </a:ext>
                </a:extLst>
              </a:tr>
              <a:tr h="415803">
                <a:tc>
                  <a:txBody>
                    <a:bodyPr/>
                    <a:lstStyle/>
                    <a:p>
                      <a:pPr algn="l" fontAlgn="t">
                        <a:tabLst>
                          <a:tab pos="1415415" algn="ctr"/>
                        </a:tabLst>
                      </a:pPr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надходити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come’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tabLst>
                          <a:tab pos="1415415" algn="ctr"/>
                        </a:tabLst>
                      </a:pP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84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висловити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express’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9452696"/>
                  </a:ext>
                </a:extLst>
              </a:tr>
              <a:tr h="415803"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полягти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perish’ 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44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отримати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get’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129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190833"/>
                  </a:ext>
                </a:extLst>
              </a:tr>
              <a:tr h="415803"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назбиратися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gather, come together’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52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пережити 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experience’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23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188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DB37B11-37A8-7D1F-95F5-3E220084025C}"/>
              </a:ext>
            </a:extLst>
          </p:cNvPr>
          <p:cNvSpPr txBox="1"/>
          <p:nvPr/>
        </p:nvSpPr>
        <p:spPr>
          <a:xfrm>
            <a:off x="753762" y="5616007"/>
            <a:ext cx="107750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/>
              <a:t>Verb lemmas that appear in twenty or more examples and are ranked by the model at the extremes of a distribution from preference for Singular to preference for Plural. Shading indicates verbs with 100% of observations of only Singular or only Plural. </a:t>
            </a:r>
            <a:endParaRPr lang="en-NO" sz="2200"/>
          </a:p>
        </p:txBody>
      </p:sp>
    </p:spTree>
    <p:extLst>
      <p:ext uri="{BB962C8B-B14F-4D97-AF65-F5344CB8AC3E}">
        <p14:creationId xmlns:p14="http://schemas.microsoft.com/office/powerpoint/2010/main" val="3381626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F790-5F71-B01F-2BA7-DBE4F0EEC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44" y="18255"/>
            <a:ext cx="10515600" cy="1325563"/>
          </a:xfrm>
        </p:spPr>
        <p:txBody>
          <a:bodyPr/>
          <a:lstStyle/>
          <a:p>
            <a:r>
              <a:rPr lang="nb-NO" dirty="0"/>
              <a:t>How I </a:t>
            </a:r>
            <a:r>
              <a:rPr lang="nb-NO" dirty="0" err="1"/>
              <a:t>got</a:t>
            </a:r>
            <a:r>
              <a:rPr lang="nb-NO" dirty="0"/>
              <a:t> </a:t>
            </a:r>
            <a:r>
              <a:rPr lang="nb-NO" dirty="0" err="1"/>
              <a:t>interested</a:t>
            </a:r>
            <a:r>
              <a:rPr lang="nb-NO" dirty="0"/>
              <a:t> in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topic</a:t>
            </a:r>
            <a:endParaRPr lang="nb-NO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A88F76C7-936D-8C6B-FC2D-524B089BC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680" y="1072693"/>
            <a:ext cx="6662320" cy="5328632"/>
          </a:xfrm>
          <a:prstGeom prst="rect">
            <a:avLst/>
          </a:prstGeom>
        </p:spPr>
      </p:pic>
      <p:sp>
        <p:nvSpPr>
          <p:cNvPr id="5" name="Bildeforklaring formet som et avrundet rektangel 4">
            <a:extLst>
              <a:ext uri="{FF2B5EF4-FFF2-40B4-BE49-F238E27FC236}">
                <a16:creationId xmlns:a16="http://schemas.microsoft.com/office/drawing/2014/main" id="{5DFE866F-02CD-99E7-CA29-9A7960EFC760}"/>
              </a:ext>
            </a:extLst>
          </p:cNvPr>
          <p:cNvSpPr/>
          <p:nvPr/>
        </p:nvSpPr>
        <p:spPr>
          <a:xfrm>
            <a:off x="4566623" y="991404"/>
            <a:ext cx="2073934" cy="589533"/>
          </a:xfrm>
          <a:prstGeom prst="wedgeRoundRectCallout">
            <a:avLst>
              <a:gd name="adj1" fmla="val 22939"/>
              <a:gd name="adj2" fmla="val 113382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Y-</a:t>
            </a:r>
            <a:r>
              <a:rPr lang="nb-NO" dirty="0" err="1">
                <a:solidFill>
                  <a:sysClr val="windowText" lastClr="000000"/>
                </a:solidFill>
              </a:rPr>
              <a:t>axis</a:t>
            </a:r>
            <a:r>
              <a:rPr lang="nb-NO" dirty="0">
                <a:solidFill>
                  <a:sysClr val="windowText" lastClr="000000"/>
                </a:solidFill>
              </a:rPr>
              <a:t> is </a:t>
            </a:r>
            <a:r>
              <a:rPr lang="nb-NO" dirty="0" err="1">
                <a:solidFill>
                  <a:sysClr val="windowText" lastClr="000000"/>
                </a:solidFill>
              </a:rPr>
              <a:t>probability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of</a:t>
            </a:r>
            <a:r>
              <a:rPr lang="nb-NO" dirty="0">
                <a:solidFill>
                  <a:sysClr val="windowText" lastClr="000000"/>
                </a:solidFill>
              </a:rPr>
              <a:t> PL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47077F95-EA0F-A698-03E9-10C7D90DCF9C}"/>
              </a:ext>
            </a:extLst>
          </p:cNvPr>
          <p:cNvSpPr txBox="1"/>
          <p:nvPr/>
        </p:nvSpPr>
        <p:spPr>
          <a:xfrm>
            <a:off x="304800" y="5985826"/>
            <a:ext cx="11602743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sz="2400" dirty="0"/>
              <a:t>Surprising</a:t>
            </a:r>
            <a:r>
              <a:rPr lang="en-US" sz="2400" dirty="0">
                <a:solidFill>
                  <a:srgbClr val="000000"/>
                </a:solidFill>
              </a:rPr>
              <a:t> because Russian numeral morphosyntax has otherwise changed radically</a:t>
            </a:r>
            <a:endParaRPr lang="nb-NO" sz="2400" dirty="0"/>
          </a:p>
        </p:txBody>
      </p:sp>
      <p:sp>
        <p:nvSpPr>
          <p:cNvPr id="8" name="Bildeforklaring formet som et avrundet rektangel 7">
            <a:extLst>
              <a:ext uri="{FF2B5EF4-FFF2-40B4-BE49-F238E27FC236}">
                <a16:creationId xmlns:a16="http://schemas.microsoft.com/office/drawing/2014/main" id="{91617235-A19D-5C49-49C1-0B0184F5DB56}"/>
              </a:ext>
            </a:extLst>
          </p:cNvPr>
          <p:cNvSpPr/>
          <p:nvPr/>
        </p:nvSpPr>
        <p:spPr>
          <a:xfrm>
            <a:off x="5884244" y="5637930"/>
            <a:ext cx="812526" cy="279143"/>
          </a:xfrm>
          <a:prstGeom prst="wedgeRoundRectCallout">
            <a:avLst>
              <a:gd name="adj1" fmla="val 24111"/>
              <a:gd name="adj2" fmla="val -98176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1800</a:t>
            </a:r>
          </a:p>
        </p:txBody>
      </p:sp>
      <p:sp>
        <p:nvSpPr>
          <p:cNvPr id="9" name="Bildeforklaring formet som et avrundet rektangel 8">
            <a:extLst>
              <a:ext uri="{FF2B5EF4-FFF2-40B4-BE49-F238E27FC236}">
                <a16:creationId xmlns:a16="http://schemas.microsoft.com/office/drawing/2014/main" id="{19259F21-9F88-552C-B7D7-B173D0BF6DD2}"/>
              </a:ext>
            </a:extLst>
          </p:cNvPr>
          <p:cNvSpPr/>
          <p:nvPr/>
        </p:nvSpPr>
        <p:spPr>
          <a:xfrm>
            <a:off x="11227769" y="5666038"/>
            <a:ext cx="812526" cy="279143"/>
          </a:xfrm>
          <a:prstGeom prst="wedgeRoundRectCallout">
            <a:avLst>
              <a:gd name="adj1" fmla="val 24111"/>
              <a:gd name="adj2" fmla="val -98176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2017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68D1E-E452-CE97-0B69-003B65D4D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80937"/>
            <a:ext cx="5662245" cy="41677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Nesset &amp; Janda (2023) found that Singular (44%) vs. Plural (56%) variation in verbs with quantified subjects in Russian (e.g. </a:t>
            </a:r>
            <a:r>
              <a:rPr lang="en-US" sz="3200" i="1" dirty="0" err="1"/>
              <a:t>ostalos</a:t>
            </a:r>
            <a:r>
              <a:rPr lang="en-US" sz="3200" i="1" dirty="0"/>
              <a:t>’</a:t>
            </a:r>
            <a:r>
              <a:rPr lang="en-US" sz="3200" dirty="0"/>
              <a:t>[</a:t>
            </a:r>
            <a:r>
              <a:rPr lang="en-US" sz="3200" cap="small" dirty="0"/>
              <a:t>sg</a:t>
            </a:r>
            <a:r>
              <a:rPr lang="en-US" sz="3200" dirty="0"/>
              <a:t>]/</a:t>
            </a:r>
            <a:r>
              <a:rPr lang="en-US" sz="3200" i="1" dirty="0" err="1"/>
              <a:t>ostalis</a:t>
            </a:r>
            <a:r>
              <a:rPr lang="en-US" sz="3200" i="1" dirty="0"/>
              <a:t>’</a:t>
            </a:r>
            <a:r>
              <a:rPr lang="en-US" sz="3200" dirty="0"/>
              <a:t>[</a:t>
            </a:r>
            <a:r>
              <a:rPr lang="en-US" sz="3200" cap="small" dirty="0"/>
              <a:t>pl</a:t>
            </a:r>
            <a:r>
              <a:rPr lang="en-US" sz="3200" dirty="0"/>
              <a:t>] </a:t>
            </a:r>
            <a:r>
              <a:rPr lang="cs-CZ" sz="3200" i="1" dirty="0"/>
              <a:t>šest’ </a:t>
            </a:r>
            <a:r>
              <a:rPr lang="cs-CZ" sz="3200" i="1" dirty="0" err="1"/>
              <a:t>čelovek</a:t>
            </a:r>
            <a:r>
              <a:rPr lang="cs-CZ" sz="3200" dirty="0"/>
              <a:t> </a:t>
            </a:r>
            <a:r>
              <a:rPr lang="nb-NO" sz="3200" dirty="0"/>
              <a:t>‘</a:t>
            </a:r>
            <a:r>
              <a:rPr lang="nb-NO" sz="3200" dirty="0" err="1"/>
              <a:t>six</a:t>
            </a:r>
            <a:r>
              <a:rPr lang="nb-NO" sz="3200" dirty="0"/>
              <a:t> </a:t>
            </a:r>
            <a:r>
              <a:rPr lang="nb-NO" sz="3200" dirty="0" err="1"/>
              <a:t>people</a:t>
            </a:r>
            <a:r>
              <a:rPr lang="nb-NO" sz="3200" dirty="0"/>
              <a:t> </a:t>
            </a:r>
            <a:r>
              <a:rPr lang="nb-NO" sz="3200" dirty="0" err="1"/>
              <a:t>remained</a:t>
            </a:r>
            <a:r>
              <a:rPr lang="nb-NO" sz="3200" dirty="0"/>
              <a:t>’</a:t>
            </a:r>
            <a:r>
              <a:rPr lang="en-US" sz="3200" dirty="0"/>
              <a:t>) has persisted nearly unchanged over the past 200 years</a:t>
            </a:r>
            <a:r>
              <a:rPr lang="en-NO" sz="3200" dirty="0"/>
              <a:t> 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8211892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FCBDE-CB3C-AE5E-786E-AB821D966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7469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NO"/>
              <a:t>Case studies of verbs that strongly prefer SG:</a:t>
            </a:r>
            <a:br>
              <a:rPr lang="en-NO"/>
            </a:br>
            <a:r>
              <a:rPr lang="en-NO"/>
              <a:t>micro-constructions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D6091-91D0-D7AC-7421-9DD7ED195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9608"/>
            <a:ext cx="4700752" cy="4351338"/>
          </a:xfrm>
        </p:spPr>
        <p:txBody>
          <a:bodyPr>
            <a:normAutofit/>
          </a:bodyPr>
          <a:lstStyle/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NO" sz="3600"/>
              <a:t>PASSAGE OF TIME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NO" sz="3600"/>
              <a:t>HAPPEN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NO" sz="3600"/>
              <a:t>EXIST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NO" sz="3600"/>
              <a:t>ACCUMULATE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NO" sz="3600"/>
              <a:t>DIE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1060EC-FE7F-CA33-A2BB-6777E8A8FC28}"/>
              </a:ext>
            </a:extLst>
          </p:cNvPr>
          <p:cNvSpPr txBox="1"/>
          <p:nvPr/>
        </p:nvSpPr>
        <p:spPr>
          <a:xfrm>
            <a:off x="6327228" y="2448907"/>
            <a:ext cx="46140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200"/>
              <a:t>Together, the 28 verbs in these 5 semantic groups appear in </a:t>
            </a:r>
            <a:r>
              <a:rPr lang="en-GB" sz="3200"/>
              <a:t>12,305 examples, constituting 43% of our total dataset </a:t>
            </a:r>
            <a:r>
              <a:rPr lang="en-NO" sz="3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7425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8FA29E1-483D-F5B2-5B3F-94F94E91CAC2}"/>
              </a:ext>
            </a:extLst>
          </p:cNvPr>
          <p:cNvGraphicFramePr>
            <a:graphicFrameLocks noGrp="1"/>
          </p:cNvGraphicFramePr>
          <p:nvPr/>
        </p:nvGraphicFramePr>
        <p:xfrm>
          <a:off x="472965" y="721015"/>
          <a:ext cx="11319642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35133">
                  <a:extLst>
                    <a:ext uri="{9D8B030D-6E8A-4147-A177-3AD203B41FA5}">
                      <a16:colId xmlns:a16="http://schemas.microsoft.com/office/drawing/2014/main" val="41882227"/>
                    </a:ext>
                  </a:extLst>
                </a:gridCol>
                <a:gridCol w="3123323">
                  <a:extLst>
                    <a:ext uri="{9D8B030D-6E8A-4147-A177-3AD203B41FA5}">
                      <a16:colId xmlns:a16="http://schemas.microsoft.com/office/drawing/2014/main" val="500032604"/>
                    </a:ext>
                  </a:extLst>
                </a:gridCol>
                <a:gridCol w="966951">
                  <a:extLst>
                    <a:ext uri="{9D8B030D-6E8A-4147-A177-3AD203B41FA5}">
                      <a16:colId xmlns:a16="http://schemas.microsoft.com/office/drawing/2014/main" val="3257828648"/>
                    </a:ext>
                  </a:extLst>
                </a:gridCol>
                <a:gridCol w="1169639">
                  <a:extLst>
                    <a:ext uri="{9D8B030D-6E8A-4147-A177-3AD203B41FA5}">
                      <a16:colId xmlns:a16="http://schemas.microsoft.com/office/drawing/2014/main" val="2274973543"/>
                    </a:ext>
                  </a:extLst>
                </a:gridCol>
                <a:gridCol w="1312298">
                  <a:extLst>
                    <a:ext uri="{9D8B030D-6E8A-4147-A177-3AD203B41FA5}">
                      <a16:colId xmlns:a16="http://schemas.microsoft.com/office/drawing/2014/main" val="4027113418"/>
                    </a:ext>
                  </a:extLst>
                </a:gridCol>
                <a:gridCol w="1312298">
                  <a:extLst>
                    <a:ext uri="{9D8B030D-6E8A-4147-A177-3AD203B41FA5}">
                      <a16:colId xmlns:a16="http://schemas.microsoft.com/office/drawing/2014/main" val="3348870267"/>
                    </a:ext>
                  </a:extLst>
                </a:gridCol>
              </a:tblGrid>
              <a:tr h="334227"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Group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Verb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N exx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Sg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VS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inanim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7537525"/>
                  </a:ext>
                </a:extLst>
              </a:tr>
              <a:tr h="334227">
                <a:tc rowSpan="2">
                  <a:txBody>
                    <a:bodyPr/>
                    <a:lstStyle/>
                    <a:p>
                      <a:r>
                        <a:rPr lang="en-US" sz="2400" kern="100" cap="small">
                          <a:effectLst/>
                        </a:rPr>
                        <a:t>passage of time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минути ‘pass’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307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87 %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3140055"/>
                  </a:ext>
                </a:extLst>
              </a:tr>
              <a:tr h="334227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пройти ‘pass’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203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78 %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81 %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68 %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967666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4AFA2C6-25F7-C866-5B5C-9AE374E1719D}"/>
              </a:ext>
            </a:extLst>
          </p:cNvPr>
          <p:cNvSpPr txBox="1"/>
          <p:nvPr/>
        </p:nvSpPr>
        <p:spPr>
          <a:xfrm>
            <a:off x="472966" y="2659117"/>
            <a:ext cx="113196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І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хоча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минуло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багато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років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вона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про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цю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подію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розповідала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з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великим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хвилюванням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. (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Інтернет-газета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«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Високий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замок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», 2003)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effectLst/>
                <a:ea typeface="Aptos" panose="020B0004020202020204" pitchFamily="34" charset="0"/>
              </a:rPr>
              <a:t>‘And although </a:t>
            </a:r>
            <a:r>
              <a:rPr lang="en-US" sz="2400" b="1">
                <a:effectLst/>
                <a:ea typeface="Aptos" panose="020B0004020202020204" pitchFamily="34" charset="0"/>
              </a:rPr>
              <a:t>many years have passed</a:t>
            </a:r>
            <a:r>
              <a:rPr lang="en-US" sz="2400">
                <a:effectLst/>
                <a:ea typeface="Aptos" panose="020B0004020202020204" pitchFamily="34" charset="0"/>
              </a:rPr>
              <a:t>, she talked about this event with great excitement.’</a:t>
            </a:r>
            <a:r>
              <a:rPr lang="en-NO" sz="2400">
                <a:effectLst/>
              </a:rPr>
              <a:t> </a:t>
            </a:r>
            <a:endParaRPr lang="en-NO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ABA63-1B10-EFB4-2B13-15C64E007DC0}"/>
              </a:ext>
            </a:extLst>
          </p:cNvPr>
          <p:cNvSpPr txBox="1"/>
          <p:nvPr/>
        </p:nvSpPr>
        <p:spPr>
          <a:xfrm>
            <a:off x="472965" y="4414345"/>
            <a:ext cx="1033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/>
              <a:t>Common subjects: </a:t>
            </a:r>
            <a:r>
              <a:rPr lang="en-US" sz="2400" i="1" err="1">
                <a:effectLst/>
                <a:ea typeface="Aptos" panose="020B0004020202020204" pitchFamily="34" charset="0"/>
              </a:rPr>
              <a:t>день</a:t>
            </a:r>
            <a:r>
              <a:rPr lang="en-US" sz="2400">
                <a:effectLst/>
                <a:ea typeface="Aptos" panose="020B0004020202020204" pitchFamily="34" charset="0"/>
              </a:rPr>
              <a:t> ‘day’, </a:t>
            </a:r>
            <a:r>
              <a:rPr lang="en-US" sz="2400" i="1" err="1">
                <a:effectLst/>
                <a:ea typeface="Aptos" panose="020B0004020202020204" pitchFamily="34" charset="0"/>
              </a:rPr>
              <a:t>місяць</a:t>
            </a:r>
            <a:r>
              <a:rPr lang="en-US" sz="2400">
                <a:effectLst/>
                <a:ea typeface="Aptos" panose="020B0004020202020204" pitchFamily="34" charset="0"/>
              </a:rPr>
              <a:t> ‘month’, </a:t>
            </a:r>
            <a:r>
              <a:rPr lang="en-US" sz="2400" i="1" err="1">
                <a:effectLst/>
                <a:ea typeface="Aptos" panose="020B0004020202020204" pitchFamily="34" charset="0"/>
              </a:rPr>
              <a:t>рік</a:t>
            </a:r>
            <a:r>
              <a:rPr lang="en-US" sz="2400">
                <a:effectLst/>
                <a:ea typeface="Aptos" panose="020B0004020202020204" pitchFamily="34" charset="0"/>
              </a:rPr>
              <a:t> ‘year’</a:t>
            </a:r>
            <a:r>
              <a:rPr lang="en-NO" sz="2400">
                <a:effectLst/>
              </a:rPr>
              <a:t> </a:t>
            </a:r>
            <a:endParaRPr lang="en-NO" sz="2400"/>
          </a:p>
        </p:txBody>
      </p:sp>
    </p:spTree>
    <p:extLst>
      <p:ext uri="{BB962C8B-B14F-4D97-AF65-F5344CB8AC3E}">
        <p14:creationId xmlns:p14="http://schemas.microsoft.com/office/powerpoint/2010/main" val="3054754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C9AB3B-5079-E5DC-5E99-7B20707E3A53}"/>
              </a:ext>
            </a:extLst>
          </p:cNvPr>
          <p:cNvGraphicFramePr>
            <a:graphicFrameLocks noGrp="1"/>
          </p:cNvGraphicFramePr>
          <p:nvPr/>
        </p:nvGraphicFramePr>
        <p:xfrm>
          <a:off x="680256" y="573530"/>
          <a:ext cx="10848598" cy="28176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1316">
                  <a:extLst>
                    <a:ext uri="{9D8B030D-6E8A-4147-A177-3AD203B41FA5}">
                      <a16:colId xmlns:a16="http://schemas.microsoft.com/office/drawing/2014/main" val="3123083637"/>
                    </a:ext>
                  </a:extLst>
                </a:gridCol>
                <a:gridCol w="3436883">
                  <a:extLst>
                    <a:ext uri="{9D8B030D-6E8A-4147-A177-3AD203B41FA5}">
                      <a16:colId xmlns:a16="http://schemas.microsoft.com/office/drawing/2014/main" val="2927220874"/>
                    </a:ext>
                  </a:extLst>
                </a:gridCol>
                <a:gridCol w="1124607">
                  <a:extLst>
                    <a:ext uri="{9D8B030D-6E8A-4147-A177-3AD203B41FA5}">
                      <a16:colId xmlns:a16="http://schemas.microsoft.com/office/drawing/2014/main" val="2065589010"/>
                    </a:ext>
                  </a:extLst>
                </a:gridCol>
                <a:gridCol w="1330414">
                  <a:extLst>
                    <a:ext uri="{9D8B030D-6E8A-4147-A177-3AD203B41FA5}">
                      <a16:colId xmlns:a16="http://schemas.microsoft.com/office/drawing/2014/main" val="823800083"/>
                    </a:ext>
                  </a:extLst>
                </a:gridCol>
                <a:gridCol w="1257689">
                  <a:extLst>
                    <a:ext uri="{9D8B030D-6E8A-4147-A177-3AD203B41FA5}">
                      <a16:colId xmlns:a16="http://schemas.microsoft.com/office/drawing/2014/main" val="3701931585"/>
                    </a:ext>
                  </a:extLst>
                </a:gridCol>
                <a:gridCol w="1257689">
                  <a:extLst>
                    <a:ext uri="{9D8B030D-6E8A-4147-A177-3AD203B41FA5}">
                      <a16:colId xmlns:a16="http://schemas.microsoft.com/office/drawing/2014/main" val="288253675"/>
                    </a:ext>
                  </a:extLst>
                </a:gridCol>
              </a:tblGrid>
              <a:tr h="417217"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Group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Verb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N exx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Sg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VS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inanim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7987966"/>
                  </a:ext>
                </a:extLst>
              </a:tr>
              <a:tr h="417217">
                <a:tc rowSpan="5">
                  <a:txBody>
                    <a:bodyPr/>
                    <a:lstStyle/>
                    <a:p>
                      <a:r>
                        <a:rPr lang="en-US" sz="2400" kern="100" cap="small">
                          <a:effectLst/>
                        </a:rPr>
                        <a:t>happen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відбуватися ‘happen’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307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87 %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9593607"/>
                  </a:ext>
                </a:extLst>
              </a:tr>
              <a:tr h="417217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відбутися ‘happen’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24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4 %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8296536"/>
                  </a:ext>
                </a:extLst>
              </a:tr>
              <a:tr h="417217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виникнути ‘arise’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274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99 %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89 %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1591216"/>
                  </a:ext>
                </a:extLst>
              </a:tr>
              <a:tr h="417217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виникати ‘arise’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102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99 %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81 %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98 %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9836"/>
                  </a:ext>
                </a:extLst>
              </a:tr>
              <a:tr h="417217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статися ‘happen’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107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99 %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78 %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99 %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82502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ACB6860-2960-9AD8-4EB5-609D3B29D7E6}"/>
              </a:ext>
            </a:extLst>
          </p:cNvPr>
          <p:cNvSpPr txBox="1"/>
          <p:nvPr/>
        </p:nvSpPr>
        <p:spPr>
          <a:xfrm>
            <a:off x="680256" y="3478927"/>
            <a:ext cx="110597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Відтоді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багато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змін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відбулося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житті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актриси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і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мами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. (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Інтернет-газета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«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Дзеркало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тижня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», 2017)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‘Since then, 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many changes have taken place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in the life of the actress and mother.’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Принаймні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автора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цих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рядків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до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режисера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виникло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багато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запитань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Інтернет-газета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«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Україна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молода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», 2012)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‘The author of these lines at least 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had many questions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for the director.’ [literally: there arose many questions]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594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4769DE7-D60E-216B-3423-078828CE448D}"/>
              </a:ext>
            </a:extLst>
          </p:cNvPr>
          <p:cNvGraphicFramePr>
            <a:graphicFrameLocks noGrp="1"/>
          </p:cNvGraphicFramePr>
          <p:nvPr/>
        </p:nvGraphicFramePr>
        <p:xfrm>
          <a:off x="569044" y="511746"/>
          <a:ext cx="10984522" cy="31625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95169">
                  <a:extLst>
                    <a:ext uri="{9D8B030D-6E8A-4147-A177-3AD203B41FA5}">
                      <a16:colId xmlns:a16="http://schemas.microsoft.com/office/drawing/2014/main" val="1489820294"/>
                    </a:ext>
                  </a:extLst>
                </a:gridCol>
                <a:gridCol w="3180944">
                  <a:extLst>
                    <a:ext uri="{9D8B030D-6E8A-4147-A177-3AD203B41FA5}">
                      <a16:colId xmlns:a16="http://schemas.microsoft.com/office/drawing/2014/main" val="3193717918"/>
                    </a:ext>
                  </a:extLst>
                </a:gridCol>
                <a:gridCol w="1303507">
                  <a:extLst>
                    <a:ext uri="{9D8B030D-6E8A-4147-A177-3AD203B41FA5}">
                      <a16:colId xmlns:a16="http://schemas.microsoft.com/office/drawing/2014/main" val="2181755605"/>
                    </a:ext>
                  </a:extLst>
                </a:gridCol>
                <a:gridCol w="1458008">
                  <a:extLst>
                    <a:ext uri="{9D8B030D-6E8A-4147-A177-3AD203B41FA5}">
                      <a16:colId xmlns:a16="http://schemas.microsoft.com/office/drawing/2014/main" val="696473893"/>
                    </a:ext>
                  </a:extLst>
                </a:gridCol>
                <a:gridCol w="1273447">
                  <a:extLst>
                    <a:ext uri="{9D8B030D-6E8A-4147-A177-3AD203B41FA5}">
                      <a16:colId xmlns:a16="http://schemas.microsoft.com/office/drawing/2014/main" val="1172194179"/>
                    </a:ext>
                  </a:extLst>
                </a:gridCol>
                <a:gridCol w="1273447">
                  <a:extLst>
                    <a:ext uri="{9D8B030D-6E8A-4147-A177-3AD203B41FA5}">
                      <a16:colId xmlns:a16="http://schemas.microsoft.com/office/drawing/2014/main" val="1633400692"/>
                    </a:ext>
                  </a:extLst>
                </a:gridCol>
              </a:tblGrid>
              <a:tr h="486209"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Group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Verb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N exx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Sg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VS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inanim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4918252"/>
                  </a:ext>
                </a:extLst>
              </a:tr>
              <a:tr h="486209">
                <a:tc rowSpan="5">
                  <a:txBody>
                    <a:bodyPr/>
                    <a:lstStyle/>
                    <a:p>
                      <a:r>
                        <a:rPr lang="en-US" sz="2400" kern="100" cap="small">
                          <a:effectLst/>
                        </a:rPr>
                        <a:t>exist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точитися ‘exist’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46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91 %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787413"/>
                  </a:ext>
                </a:extLst>
              </a:tr>
              <a:tr h="486209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існувати ‘exist’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62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95 %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94 %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5834541"/>
                  </a:ext>
                </a:extLst>
              </a:tr>
              <a:tr h="486209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лежати ‘exist’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53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98 %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81 %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62 %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1925582"/>
                  </a:ext>
                </a:extLst>
              </a:tr>
              <a:tr h="486209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бути ‘be’</a:t>
                      </a:r>
                      <a:endParaRPr lang="en-NO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8257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93 %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83 %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54 %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9707397"/>
                  </a:ext>
                </a:extLst>
              </a:tr>
              <a:tr h="486209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знайтися ‘exist’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57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95 %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19 %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584023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B436859-5C22-62F2-A309-58A30159CAFF}"/>
              </a:ext>
            </a:extLst>
          </p:cNvPr>
          <p:cNvSpPr txBox="1"/>
          <p:nvPr/>
        </p:nvSpPr>
        <p:spPr>
          <a:xfrm>
            <a:off x="603115" y="3900791"/>
            <a:ext cx="109533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Потім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точилося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багато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розмов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про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матеріальну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підтримку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своєї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збірної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від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вірменської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діаспори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. (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Інтернет-газета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«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Високий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замок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», 2003)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‘Then 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there were many conversations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about the material support of the national team from the Armenian diaspora.’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У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відділенні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лежало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багато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хворих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Онлайн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-ЗМІ «UNIAN.NET», 2020)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effectLst/>
                <a:ea typeface="Aptos" panose="020B0004020202020204" pitchFamily="34" charset="0"/>
              </a:rPr>
              <a:t>‘</a:t>
            </a:r>
            <a:r>
              <a:rPr lang="en-US" sz="2400" b="1">
                <a:effectLst/>
                <a:ea typeface="Aptos" panose="020B0004020202020204" pitchFamily="34" charset="0"/>
              </a:rPr>
              <a:t>There were many patients</a:t>
            </a:r>
            <a:r>
              <a:rPr lang="en-US" sz="2400">
                <a:effectLst/>
                <a:ea typeface="Aptos" panose="020B0004020202020204" pitchFamily="34" charset="0"/>
              </a:rPr>
              <a:t> in the ward’</a:t>
            </a:r>
            <a:r>
              <a:rPr lang="en-NO" sz="2400">
                <a:effectLst/>
              </a:rPr>
              <a:t> </a:t>
            </a:r>
            <a:endParaRPr lang="en-NO" sz="2400"/>
          </a:p>
        </p:txBody>
      </p:sp>
      <p:sp>
        <p:nvSpPr>
          <p:cNvPr id="4" name="Down Arrow Callout 3">
            <a:extLst>
              <a:ext uri="{FF2B5EF4-FFF2-40B4-BE49-F238E27FC236}">
                <a16:creationId xmlns:a16="http://schemas.microsoft.com/office/drawing/2014/main" id="{7E0546BF-2549-6035-FE8A-B9B27148195A}"/>
              </a:ext>
            </a:extLst>
          </p:cNvPr>
          <p:cNvSpPr/>
          <p:nvPr/>
        </p:nvSpPr>
        <p:spPr>
          <a:xfrm>
            <a:off x="635540" y="4067891"/>
            <a:ext cx="8827875" cy="1828800"/>
          </a:xfrm>
          <a:prstGeom prst="downArrowCallout">
            <a:avLst>
              <a:gd name="adj1" fmla="val 25000"/>
              <a:gd name="adj2" fmla="val 25000"/>
              <a:gd name="adj3" fmla="val 14560"/>
              <a:gd name="adj4" fmla="val 649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effectLst/>
                <a:ea typeface="Aptos" panose="020B0004020202020204" pitchFamily="34" charset="0"/>
              </a:rPr>
              <a:t>when people are referred to, they have limited or subjugated agency</a:t>
            </a:r>
            <a:r>
              <a:rPr lang="en-NO" sz="2800">
                <a:effectLst/>
              </a:rPr>
              <a:t> </a:t>
            </a:r>
            <a:endParaRPr lang="en-NO" sz="2800"/>
          </a:p>
        </p:txBody>
      </p:sp>
    </p:spTree>
    <p:extLst>
      <p:ext uri="{BB962C8B-B14F-4D97-AF65-F5344CB8AC3E}">
        <p14:creationId xmlns:p14="http://schemas.microsoft.com/office/powerpoint/2010/main" val="215926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A3059C-DE4D-ACB5-1805-CA4D09D60FDE}"/>
              </a:ext>
            </a:extLst>
          </p:cNvPr>
          <p:cNvGraphicFramePr>
            <a:graphicFrameLocks noGrp="1"/>
          </p:cNvGraphicFramePr>
          <p:nvPr/>
        </p:nvGraphicFramePr>
        <p:xfrm>
          <a:off x="556689" y="494445"/>
          <a:ext cx="11182230" cy="4754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2502">
                  <a:extLst>
                    <a:ext uri="{9D8B030D-6E8A-4147-A177-3AD203B41FA5}">
                      <a16:colId xmlns:a16="http://schemas.microsoft.com/office/drawing/2014/main" val="918143607"/>
                    </a:ext>
                  </a:extLst>
                </a:gridCol>
                <a:gridCol w="4105073">
                  <a:extLst>
                    <a:ext uri="{9D8B030D-6E8A-4147-A177-3AD203B41FA5}">
                      <a16:colId xmlns:a16="http://schemas.microsoft.com/office/drawing/2014/main" val="512525951"/>
                    </a:ext>
                  </a:extLst>
                </a:gridCol>
                <a:gridCol w="972766">
                  <a:extLst>
                    <a:ext uri="{9D8B030D-6E8A-4147-A177-3AD203B41FA5}">
                      <a16:colId xmlns:a16="http://schemas.microsoft.com/office/drawing/2014/main" val="3534824263"/>
                    </a:ext>
                  </a:extLst>
                </a:gridCol>
                <a:gridCol w="1539153">
                  <a:extLst>
                    <a:ext uri="{9D8B030D-6E8A-4147-A177-3AD203B41FA5}">
                      <a16:colId xmlns:a16="http://schemas.microsoft.com/office/drawing/2014/main" val="2068690110"/>
                    </a:ext>
                  </a:extLst>
                </a:gridCol>
                <a:gridCol w="1296368">
                  <a:extLst>
                    <a:ext uri="{9D8B030D-6E8A-4147-A177-3AD203B41FA5}">
                      <a16:colId xmlns:a16="http://schemas.microsoft.com/office/drawing/2014/main" val="2784708209"/>
                    </a:ext>
                  </a:extLst>
                </a:gridCol>
                <a:gridCol w="1296368">
                  <a:extLst>
                    <a:ext uri="{9D8B030D-6E8A-4147-A177-3AD203B41FA5}">
                      <a16:colId xmlns:a16="http://schemas.microsoft.com/office/drawing/2014/main" val="4119999918"/>
                    </a:ext>
                  </a:extLst>
                </a:gridCol>
              </a:tblGrid>
              <a:tr h="345025"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Group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Verb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N exx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Sg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VS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inanim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3919911"/>
                  </a:ext>
                </a:extLst>
              </a:tr>
              <a:tr h="291550">
                <a:tc rowSpan="11">
                  <a:txBody>
                    <a:bodyPr/>
                    <a:lstStyle/>
                    <a:p>
                      <a:r>
                        <a:rPr lang="en-US" sz="2400" kern="100" cap="small">
                          <a:effectLst/>
                        </a:rPr>
                        <a:t>accumulate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 err="1">
                          <a:effectLst/>
                        </a:rPr>
                        <a:t>нагромадитися</a:t>
                      </a:r>
                      <a:r>
                        <a:rPr lang="en-US" sz="2400" kern="100">
                          <a:effectLst/>
                        </a:rPr>
                        <a:t> ‘accumulate’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23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83 % 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7079989"/>
                  </a:ext>
                </a:extLst>
              </a:tr>
              <a:tr h="345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накопичитися ‘accumulate’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140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99 %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89 %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2358774"/>
                  </a:ext>
                </a:extLst>
              </a:tr>
              <a:tr h="345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надійти ‘show up’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204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97 %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0224927"/>
                  </a:ext>
                </a:extLst>
              </a:tr>
              <a:tr h="345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надходити ‘show up’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84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89 %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96 %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77486"/>
                  </a:ext>
                </a:extLst>
              </a:tr>
              <a:tr h="345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назбиратися ‘gather’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52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83 %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94 %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1085799"/>
                  </a:ext>
                </a:extLst>
              </a:tr>
              <a:tr h="345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постати ‘appear’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34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97 %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74 %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97 %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3023703"/>
                  </a:ext>
                </a:extLst>
              </a:tr>
              <a:tr h="345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з’явитися ‘appear’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658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98 %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97 %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54 %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4652829"/>
                  </a:ext>
                </a:extLst>
              </a:tr>
              <a:tr h="345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наїхати ‘arrive’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33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85 %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12 %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6455133"/>
                  </a:ext>
                </a:extLst>
              </a:tr>
              <a:tr h="345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розвестися ‘accumulate’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40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85 %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4987793"/>
                  </a:ext>
                </a:extLst>
              </a:tr>
              <a:tr h="345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зібратися ‘gather’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467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95 %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91 %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6 %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2595768"/>
                  </a:ext>
                </a:extLst>
              </a:tr>
              <a:tr h="345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збиратися ‘gather’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66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97 %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83 %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3 %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244386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C458EB8-15B7-5072-1A8F-C5FA2EACAB70}"/>
              </a:ext>
            </a:extLst>
          </p:cNvPr>
          <p:cNvSpPr txBox="1"/>
          <p:nvPr/>
        </p:nvSpPr>
        <p:spPr>
          <a:xfrm>
            <a:off x="554477" y="5457211"/>
            <a:ext cx="11245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Відвідувачі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Гідропарку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скаржаться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що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там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розвелося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багато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щурів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.  (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Онлайн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-ЗМІ «UNIAN.NET», 2013)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effectLst/>
                <a:ea typeface="Aptos" panose="020B0004020202020204" pitchFamily="34" charset="0"/>
              </a:rPr>
              <a:t>‘Visitors to the </a:t>
            </a:r>
            <a:r>
              <a:rPr lang="en-US" sz="2400" err="1">
                <a:effectLst/>
                <a:ea typeface="Aptos" panose="020B0004020202020204" pitchFamily="34" charset="0"/>
              </a:rPr>
              <a:t>Hydropark</a:t>
            </a:r>
            <a:r>
              <a:rPr lang="en-US" sz="2400">
                <a:effectLst/>
                <a:ea typeface="Aptos" panose="020B0004020202020204" pitchFamily="34" charset="0"/>
              </a:rPr>
              <a:t> complain that </a:t>
            </a:r>
            <a:r>
              <a:rPr lang="en-US" sz="2400" b="1">
                <a:effectLst/>
                <a:ea typeface="Aptos" panose="020B0004020202020204" pitchFamily="34" charset="0"/>
              </a:rPr>
              <a:t>there are a lot of rats</a:t>
            </a:r>
            <a:r>
              <a:rPr lang="en-US" sz="2400">
                <a:effectLst/>
                <a:ea typeface="Aptos" panose="020B0004020202020204" pitchFamily="34" charset="0"/>
              </a:rPr>
              <a:t>.’</a:t>
            </a:r>
            <a:r>
              <a:rPr lang="en-NO" sz="2400">
                <a:effectLst/>
              </a:rPr>
              <a:t> </a:t>
            </a:r>
            <a:endParaRPr lang="en-NO" sz="2400"/>
          </a:p>
        </p:txBody>
      </p:sp>
    </p:spTree>
    <p:extLst>
      <p:ext uri="{BB962C8B-B14F-4D97-AF65-F5344CB8AC3E}">
        <p14:creationId xmlns:p14="http://schemas.microsoft.com/office/powerpoint/2010/main" val="19817303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F526EED-157F-D9BA-3B78-E0E48BCD2168}"/>
              </a:ext>
            </a:extLst>
          </p:cNvPr>
          <p:cNvGraphicFramePr>
            <a:graphicFrameLocks noGrp="1"/>
          </p:cNvGraphicFramePr>
          <p:nvPr/>
        </p:nvGraphicFramePr>
        <p:xfrm>
          <a:off x="408408" y="412891"/>
          <a:ext cx="11355224" cy="256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45931">
                  <a:extLst>
                    <a:ext uri="{9D8B030D-6E8A-4147-A177-3AD203B41FA5}">
                      <a16:colId xmlns:a16="http://schemas.microsoft.com/office/drawing/2014/main" val="1351031537"/>
                    </a:ext>
                  </a:extLst>
                </a:gridCol>
                <a:gridCol w="3445931">
                  <a:extLst>
                    <a:ext uri="{9D8B030D-6E8A-4147-A177-3AD203B41FA5}">
                      <a16:colId xmlns:a16="http://schemas.microsoft.com/office/drawing/2014/main" val="1729677111"/>
                    </a:ext>
                  </a:extLst>
                </a:gridCol>
                <a:gridCol w="915258">
                  <a:extLst>
                    <a:ext uri="{9D8B030D-6E8A-4147-A177-3AD203B41FA5}">
                      <a16:colId xmlns:a16="http://schemas.microsoft.com/office/drawing/2014/main" val="1916827721"/>
                    </a:ext>
                  </a:extLst>
                </a:gridCol>
                <a:gridCol w="915258">
                  <a:extLst>
                    <a:ext uri="{9D8B030D-6E8A-4147-A177-3AD203B41FA5}">
                      <a16:colId xmlns:a16="http://schemas.microsoft.com/office/drawing/2014/main" val="1133302276"/>
                    </a:ext>
                  </a:extLst>
                </a:gridCol>
                <a:gridCol w="1316423">
                  <a:extLst>
                    <a:ext uri="{9D8B030D-6E8A-4147-A177-3AD203B41FA5}">
                      <a16:colId xmlns:a16="http://schemas.microsoft.com/office/drawing/2014/main" val="2795457619"/>
                    </a:ext>
                  </a:extLst>
                </a:gridCol>
                <a:gridCol w="1316423">
                  <a:extLst>
                    <a:ext uri="{9D8B030D-6E8A-4147-A177-3AD203B41FA5}">
                      <a16:colId xmlns:a16="http://schemas.microsoft.com/office/drawing/2014/main" val="489344507"/>
                    </a:ext>
                  </a:extLst>
                </a:gridCol>
              </a:tblGrid>
              <a:tr h="341017"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Group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Verb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N exx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Sg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VS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inanim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0926016"/>
                  </a:ext>
                </a:extLst>
              </a:tr>
              <a:tr h="341017">
                <a:tc rowSpan="5">
                  <a:txBody>
                    <a:bodyPr/>
                    <a:lstStyle/>
                    <a:p>
                      <a:r>
                        <a:rPr lang="en-US" sz="2400" kern="100" cap="small">
                          <a:effectLst/>
                        </a:rPr>
                        <a:t>die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 err="1">
                          <a:effectLst/>
                        </a:rPr>
                        <a:t>вимерти</a:t>
                      </a:r>
                      <a:r>
                        <a:rPr lang="en-US" sz="2400" kern="100">
                          <a:effectLst/>
                        </a:rPr>
                        <a:t> ‘die out’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16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94 % 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31 %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12 %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8415182"/>
                  </a:ext>
                </a:extLst>
              </a:tr>
              <a:tr h="341017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загинути ‘die’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521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82 %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65 %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4 %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5911066"/>
                  </a:ext>
                </a:extLst>
              </a:tr>
              <a:tr h="341017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гинути ‘die’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28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82 %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54 %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7 %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5431066"/>
                  </a:ext>
                </a:extLst>
              </a:tr>
              <a:tr h="341017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померти ‘die’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96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77 %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28 %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3 %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2165797"/>
                  </a:ext>
                </a:extLst>
              </a:tr>
              <a:tr h="341017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полягти ‘perish’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44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95 %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50 %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718724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6F3B539-BF02-2BD9-843B-84EBF83560B8}"/>
              </a:ext>
            </a:extLst>
          </p:cNvPr>
          <p:cNvSpPr txBox="1"/>
          <p:nvPr/>
        </p:nvSpPr>
        <p:spPr>
          <a:xfrm>
            <a:off x="418289" y="3190672"/>
            <a:ext cx="11391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І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багато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хлопців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загинуло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на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моїх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очах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. (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Сергій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Сущенко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, «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Спогади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», 2018)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‘And 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many boys died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before my eyes.’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8216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AFC22-BAC5-1291-3CD6-39E804044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/>
              <a:t>Summary of micro-constructions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8CAEE-334E-2F98-97F6-8CCE9ACED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Verbs associated with five micro-constructions that strongly prefer Singular forms account for 43% of the data in our study </a:t>
            </a:r>
          </a:p>
          <a:p>
            <a:r>
              <a:rPr lang="en-GB" dirty="0"/>
              <a:t>Most verbs in these micro-constructions prefer VS Word order </a:t>
            </a:r>
          </a:p>
          <a:p>
            <a:r>
              <a:rPr lang="en-GB" dirty="0"/>
              <a:t>Two micro-constructions are quite distinct: PASSAGE OF TIME, with nouns referring to durations, and DIE, dominated by human beings </a:t>
            </a:r>
          </a:p>
          <a:p>
            <a:r>
              <a:rPr lang="en-GB" dirty="0"/>
              <a:t>The remaining three micro-constructions are related to each other </a:t>
            </a:r>
          </a:p>
          <a:p>
            <a:r>
              <a:rPr lang="en-GB" dirty="0"/>
              <a:t>EXIST and ACCUMULATE: inanimate nouns refer primarily to communications and problems, while animates are usually people who are backgrounded in relation to an idea or event 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654131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98C8-24B9-CAD0-E681-B71B20EDE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/>
              <a:t>Things that we did not take into consideration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7390-D1AC-E616-DB43-38753665F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O"/>
              <a:t>Distance between the Subject and Verb</a:t>
            </a:r>
          </a:p>
          <a:p>
            <a:r>
              <a:rPr lang="en-NO"/>
              <a:t>Voice of Verb as Active vs. Passive</a:t>
            </a:r>
          </a:p>
          <a:p>
            <a:r>
              <a:rPr lang="en-NO"/>
              <a:t>Aspect of Verb as Perfective vs. Imperfective</a:t>
            </a:r>
          </a:p>
          <a:p>
            <a:r>
              <a:rPr lang="en-NO"/>
              <a:t>Individual author preferences</a:t>
            </a:r>
          </a:p>
          <a:p>
            <a:r>
              <a:rPr lang="en-NO"/>
              <a:t>Dialectal or regional differences, influence from Russian, Polish</a:t>
            </a:r>
          </a:p>
          <a:p>
            <a:r>
              <a:rPr lang="en-NO"/>
              <a:t>Other quantifiers</a:t>
            </a:r>
          </a:p>
          <a:p>
            <a:r>
              <a:rPr lang="en-NO"/>
              <a:t>“Bare” </a:t>
            </a:r>
            <a:r>
              <a:rPr lang="uk-UA"/>
              <a:t>багато </a:t>
            </a:r>
            <a:r>
              <a:rPr lang="nb-NO" err="1"/>
              <a:t>without</a:t>
            </a:r>
            <a:r>
              <a:rPr lang="nb-NO"/>
              <a:t> a </a:t>
            </a:r>
            <a:r>
              <a:rPr lang="nb-NO" err="1"/>
              <a:t>Noun</a:t>
            </a:r>
            <a:r>
              <a:rPr lang="nb-NO"/>
              <a:t> </a:t>
            </a:r>
            <a:r>
              <a:rPr lang="nb-NO" err="1"/>
              <a:t>Phrase</a:t>
            </a:r>
            <a:r>
              <a:rPr lang="nb-NO"/>
              <a:t> (</a:t>
            </a:r>
            <a:r>
              <a:rPr lang="nb-NO" err="1"/>
              <a:t>meaning</a:t>
            </a:r>
            <a:r>
              <a:rPr lang="nb-NO"/>
              <a:t> ‘</a:t>
            </a:r>
            <a:r>
              <a:rPr lang="nb-NO" err="1"/>
              <a:t>many</a:t>
            </a:r>
            <a:r>
              <a:rPr lang="nb-NO"/>
              <a:t> </a:t>
            </a:r>
            <a:r>
              <a:rPr lang="nb-NO" err="1"/>
              <a:t>people</a:t>
            </a:r>
            <a:r>
              <a:rPr lang="nb-NO"/>
              <a:t>’)</a:t>
            </a:r>
          </a:p>
          <a:p>
            <a:r>
              <a:rPr lang="uk-UA"/>
              <a:t>багато</a:t>
            </a:r>
            <a:r>
              <a:rPr lang="nb-NO"/>
              <a:t> </a:t>
            </a:r>
            <a:r>
              <a:rPr lang="uk-UA"/>
              <a:t>з них, багато з нас, багато з вас</a:t>
            </a:r>
          </a:p>
          <a:p>
            <a:r>
              <a:rPr lang="nb-NO" err="1"/>
              <a:t>Further</a:t>
            </a:r>
            <a:r>
              <a:rPr lang="nb-NO"/>
              <a:t> </a:t>
            </a:r>
            <a:r>
              <a:rPr lang="nb-NO" err="1"/>
              <a:t>semantic</a:t>
            </a:r>
            <a:r>
              <a:rPr lang="nb-NO"/>
              <a:t> </a:t>
            </a:r>
            <a:r>
              <a:rPr lang="nb-NO" err="1"/>
              <a:t>classification</a:t>
            </a:r>
            <a:r>
              <a:rPr lang="nb-NO"/>
              <a:t> </a:t>
            </a:r>
            <a:r>
              <a:rPr lang="nb-NO" err="1"/>
              <a:t>of</a:t>
            </a:r>
            <a:r>
              <a:rPr lang="nb-NO"/>
              <a:t> </a:t>
            </a:r>
            <a:r>
              <a:rPr lang="nb-NO" err="1"/>
              <a:t>nouns</a:t>
            </a:r>
            <a:r>
              <a:rPr lang="nb-NO"/>
              <a:t> and verbs</a:t>
            </a:r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4356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D820C-C66F-29BE-914A-42DA35141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the </a:t>
            </a:r>
            <a:r>
              <a:rPr lang="en-GB" i="1" dirty="0" err="1"/>
              <a:t>bahato</a:t>
            </a:r>
            <a:r>
              <a:rPr lang="en-GB" dirty="0"/>
              <a:t> construction the relative frequency in our data is 69.1% Singular vs. 30.9% Plural.</a:t>
            </a:r>
          </a:p>
          <a:p>
            <a:r>
              <a:rPr lang="en-GB" dirty="0"/>
              <a:t>This relative frequency has changed over time: Plural has increased and recently overtaken Singular, showing a marked difference from Russian.</a:t>
            </a:r>
          </a:p>
          <a:p>
            <a:r>
              <a:rPr lang="en-GB" dirty="0"/>
              <a:t>SV word order and animate nouns prefer Plural.</a:t>
            </a:r>
          </a:p>
          <a:p>
            <a:r>
              <a:rPr lang="en-GB" dirty="0"/>
              <a:t>Individual verbs have their own preferences for verb number.</a:t>
            </a:r>
          </a:p>
          <a:p>
            <a:r>
              <a:rPr lang="en-GB" dirty="0"/>
              <a:t>A handful of micro-constructions that prefer Singular play a large role.</a:t>
            </a:r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6BFA6E7C-1423-6580-E11B-F6E4E9918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1"/>
            <a:ext cx="11353799" cy="1096962"/>
          </a:xfrm>
        </p:spPr>
        <p:txBody>
          <a:bodyPr>
            <a:normAutofit/>
          </a:bodyPr>
          <a:lstStyle/>
          <a:p>
            <a:r>
              <a:rPr lang="nb-NO" sz="3600" dirty="0" err="1"/>
              <a:t>Ukrainian</a:t>
            </a:r>
            <a:r>
              <a:rPr lang="nb-NO" sz="3600" dirty="0"/>
              <a:t> </a:t>
            </a:r>
            <a:r>
              <a:rPr lang="nb-NO" sz="3600" i="1" dirty="0" err="1"/>
              <a:t>bahato</a:t>
            </a:r>
            <a:endParaRPr lang="nb-NO" sz="3600" dirty="0"/>
          </a:p>
        </p:txBody>
      </p:sp>
    </p:spTree>
    <p:extLst>
      <p:ext uri="{BB962C8B-B14F-4D97-AF65-F5344CB8AC3E}">
        <p14:creationId xmlns:p14="http://schemas.microsoft.com/office/powerpoint/2010/main" val="9388450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925A0-8998-7287-9355-45B2119A5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06E4-554C-1ABB-F5CC-511CAFE0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463" y="1118585"/>
            <a:ext cx="9931037" cy="3399627"/>
          </a:xfrm>
        </p:spPr>
        <p:txBody>
          <a:bodyPr>
            <a:normAutofit/>
          </a:bodyPr>
          <a:lstStyle/>
          <a:p>
            <a:r>
              <a:rPr lang="en-NO" sz="5400" dirty="0"/>
              <a:t>Summing up</a:t>
            </a:r>
            <a:br>
              <a:rPr lang="en-NO" sz="5400" dirty="0"/>
            </a:br>
            <a:endParaRPr lang="en-NO" sz="540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8B19EA-0374-380A-46CA-2637BF1E3B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1632" y="0"/>
            <a:ext cx="1420368" cy="6858000"/>
          </a:xfrm>
        </p:spPr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142578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B6C7A-D466-FB03-7F91-0EA7F8103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The idea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8D0B4-2386-4E02-DE2E-96E09D969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Can LLMs impact the pace and direction of change?</a:t>
            </a:r>
          </a:p>
          <a:p>
            <a:r>
              <a:rPr lang="en-US" dirty="0"/>
              <a:t>The environment</a:t>
            </a:r>
          </a:p>
          <a:p>
            <a:pPr lvl="1"/>
            <a:r>
              <a:rPr lang="en-US" dirty="0"/>
              <a:t>Stable co-existence of variant forms in language is common, though often overlooked</a:t>
            </a:r>
          </a:p>
          <a:p>
            <a:pPr lvl="1"/>
            <a:r>
              <a:rPr lang="en-US" dirty="0"/>
              <a:t>Preponderance of machine-generated language</a:t>
            </a:r>
          </a:p>
          <a:p>
            <a:r>
              <a:rPr lang="en-US" dirty="0"/>
              <a:t>The issues</a:t>
            </a:r>
          </a:p>
          <a:p>
            <a:pPr lvl="1"/>
            <a:r>
              <a:rPr lang="en-US" dirty="0"/>
              <a:t>Do LLMs reproduce stable variation, or do they exaggerate biases</a:t>
            </a:r>
            <a:r>
              <a:rPr lang="en-NO" dirty="0"/>
              <a:t>? </a:t>
            </a:r>
          </a:p>
          <a:p>
            <a:pPr lvl="1"/>
            <a:r>
              <a:rPr lang="en-NO" dirty="0"/>
              <a:t>If LLMs exaggerate biases, can they propel language change?</a:t>
            </a:r>
          </a:p>
        </p:txBody>
      </p:sp>
    </p:spTree>
    <p:extLst>
      <p:ext uri="{BB962C8B-B14F-4D97-AF65-F5344CB8AC3E}">
        <p14:creationId xmlns:p14="http://schemas.microsoft.com/office/powerpoint/2010/main" val="5513932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D64-5F96-B1FD-E5A3-FC1D2EE84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	What will AI do with variation?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F15A6-5558-CB39-07E3-023A200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O" sz="3200" dirty="0"/>
              <a:t>Will AI authentically reproduce variation, representing subtle differences in perception and construal?</a:t>
            </a:r>
          </a:p>
          <a:p>
            <a:r>
              <a:rPr lang="en-NO" sz="3200" dirty="0"/>
              <a:t>Will AI catalyze change in a stable situation (Russian)?</a:t>
            </a:r>
          </a:p>
          <a:p>
            <a:r>
              <a:rPr lang="en-NO" sz="3200" dirty="0"/>
              <a:t>Will AI accelerate ongoing change (Ukrainian)?</a:t>
            </a:r>
          </a:p>
          <a:p>
            <a:r>
              <a:rPr lang="en-NO" sz="3200" dirty="0"/>
              <a:t>Will we even </a:t>
            </a:r>
            <a:r>
              <a:rPr lang="en-NO" sz="3200"/>
              <a:t>know if there is an impact and what </a:t>
            </a:r>
            <a:r>
              <a:rPr lang="en-NO" sz="3200" dirty="0"/>
              <a:t>the effects are?</a:t>
            </a:r>
          </a:p>
        </p:txBody>
      </p:sp>
    </p:spTree>
    <p:extLst>
      <p:ext uri="{BB962C8B-B14F-4D97-AF65-F5344CB8AC3E}">
        <p14:creationId xmlns:p14="http://schemas.microsoft.com/office/powerpoint/2010/main" val="867718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0EFF-4697-4675-9D24-CA5393910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The one that got away…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D8406-09F3-78C9-3CE1-159DF8541D1F}"/>
              </a:ext>
            </a:extLst>
          </p:cNvPr>
          <p:cNvSpPr txBox="1"/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A grant proposal submitted to the Norwegian Research Council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Missed funding by 1 point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My university gave me a postdoc position as a “consolation prize”</a:t>
            </a:r>
          </a:p>
        </p:txBody>
      </p:sp>
      <p:pic>
        <p:nvPicPr>
          <p:cNvPr id="2050" name="Picture 2" descr="I Fisherman - Fish That Got Away - Free Transparent PNG Clipart Images  Download">
            <a:extLst>
              <a:ext uri="{FF2B5EF4-FFF2-40B4-BE49-F238E27FC236}">
                <a16:creationId xmlns:a16="http://schemas.microsoft.com/office/drawing/2014/main" id="{B91FEA89-0689-967B-AA0F-81F8C468A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9726" y="2376270"/>
            <a:ext cx="6019800" cy="367207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705901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6A56-2B13-72FF-C6D0-E7E3186C8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Language variation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A84B4-33F5-5D7F-6076-C4BA38BC2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W</a:t>
            </a:r>
            <a:r>
              <a:rPr lang="en-GB" dirty="0"/>
              <a:t>h</a:t>
            </a:r>
            <a:r>
              <a:rPr lang="en-NO" dirty="0"/>
              <a:t>en linguists look at variation, they tend to </a:t>
            </a:r>
            <a:r>
              <a:rPr lang="en-NO" b="1" dirty="0"/>
              <a:t>focus more on change</a:t>
            </a:r>
            <a:r>
              <a:rPr lang="en-NO" dirty="0"/>
              <a:t> than on stability</a:t>
            </a:r>
          </a:p>
          <a:p>
            <a:pPr lvl="1"/>
            <a:r>
              <a:rPr lang="en-NO" dirty="0"/>
              <a:t>Exceptions: </a:t>
            </a:r>
            <a:r>
              <a:rPr lang="en-US" dirty="0"/>
              <a:t>Longobardi 2001, Friðriksson 2008, Keenan 2009</a:t>
            </a:r>
            <a:r>
              <a:rPr lang="en-NO" dirty="0"/>
              <a:t> </a:t>
            </a:r>
          </a:p>
          <a:p>
            <a:r>
              <a:rPr lang="en-NO" dirty="0"/>
              <a:t>Linguists tend to </a:t>
            </a:r>
            <a:r>
              <a:rPr lang="en-NO" b="1" dirty="0"/>
              <a:t>assume </a:t>
            </a:r>
            <a:r>
              <a:rPr lang="en-US" b="1" dirty="0"/>
              <a:t>that variation must carry sociolinguistic indexical value </a:t>
            </a:r>
            <a:r>
              <a:rPr lang="en-US" dirty="0"/>
              <a:t>(Weinreich et al. 1968, Milroy 1992, Croft 2000, Blythe &amp; Croft 2012)</a:t>
            </a:r>
            <a:r>
              <a:rPr lang="en-NO" dirty="0"/>
              <a:t> </a:t>
            </a:r>
          </a:p>
          <a:p>
            <a:pPr lvl="1"/>
            <a:r>
              <a:rPr lang="en-NO" dirty="0"/>
              <a:t>Exceptions: </a:t>
            </a:r>
            <a:r>
              <a:rPr lang="en-US" dirty="0"/>
              <a:t>Lass 1997, </a:t>
            </a:r>
            <a:r>
              <a:rPr lang="en-US" dirty="0" err="1"/>
              <a:t>Ajión</a:t>
            </a:r>
            <a:r>
              <a:rPr lang="en-US" dirty="0"/>
              <a:t>-Oliva and Serrano 2013</a:t>
            </a:r>
            <a:r>
              <a:rPr lang="en-NO" dirty="0"/>
              <a:t> 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791375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B99DA-C075-C54F-A7FB-0E020719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NO" dirty="0"/>
              <a:t>Spread of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1EEF7-4D3A-D4C5-1843-E78A3A2A15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spread of language change (“transition” cf. Weinreich et al. 1968) is facilitated by the presence of “numerous weak [social] ties”, in particular “first-order ties” realized as direct linguistic interactions (Milroy 1992, 2002) that can propagate change across a speech community.</a:t>
            </a:r>
            <a:r>
              <a:rPr lang="en-NO" sz="2400" dirty="0"/>
              <a:t> </a:t>
            </a:r>
          </a:p>
          <a:p>
            <a:pPr marL="0" indent="0">
              <a:buNone/>
            </a:pPr>
            <a:endParaRPr lang="en-NO" sz="2400" dirty="0"/>
          </a:p>
          <a:p>
            <a:pPr marL="0" indent="0">
              <a:buNone/>
            </a:pPr>
            <a:r>
              <a:rPr lang="en-NO" sz="2400" dirty="0"/>
              <a:t>In other words: language change spreads when </a:t>
            </a:r>
            <a:r>
              <a:rPr lang="en-NO" sz="2400" b="1" dirty="0"/>
              <a:t>lots of people talk to one another</a:t>
            </a:r>
          </a:p>
        </p:txBody>
      </p:sp>
      <p:pic>
        <p:nvPicPr>
          <p:cNvPr id="1026" name="Picture 2" descr="Sets of people talking or speaking to each other. collection of chatting  men and women with speech bubbles isolated on white background. colorful  vector illustration in flat cartoon style. | Premium Vector">
            <a:extLst>
              <a:ext uri="{FF2B5EF4-FFF2-40B4-BE49-F238E27FC236}">
                <a16:creationId xmlns:a16="http://schemas.microsoft.com/office/drawing/2014/main" id="{607710A4-5A8A-13FD-E0F7-8567A24BC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2250171"/>
            <a:ext cx="5788835" cy="350224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709261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F56C-2C7B-CE82-5CA9-B90C81E3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Locus and quality of change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95A50-2C4C-C5EC-2BD4-0C36C954D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O" dirty="0"/>
              <a:t>Some have assumed that language change takes place </a:t>
            </a:r>
            <a:r>
              <a:rPr lang="en-NO" b="1" dirty="0"/>
              <a:t>at L1 acquisition </a:t>
            </a:r>
            <a:r>
              <a:rPr lang="en-NO" dirty="0"/>
              <a:t>(</a:t>
            </a:r>
            <a:r>
              <a:rPr lang="en-US" dirty="0"/>
              <a:t>Andersen 1973 &amp; 1989</a:t>
            </a:r>
            <a:r>
              <a:rPr lang="en-NO" dirty="0"/>
              <a:t>)</a:t>
            </a:r>
          </a:p>
          <a:p>
            <a:r>
              <a:rPr lang="en-NO" dirty="0"/>
              <a:t>Some have assumed that language change is </a:t>
            </a:r>
            <a:r>
              <a:rPr lang="en-NO" b="1" dirty="0"/>
              <a:t>categorical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DE7715-5256-A5A8-DAC1-4961DC27C0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O" dirty="0"/>
              <a:t>Others show evidence that language change takes place </a:t>
            </a:r>
            <a:r>
              <a:rPr lang="en-NO" b="1" dirty="0"/>
              <a:t>across the lifespan </a:t>
            </a:r>
            <a:r>
              <a:rPr lang="en-NO" dirty="0"/>
              <a:t>(</a:t>
            </a:r>
            <a:r>
              <a:rPr lang="en-US" dirty="0"/>
              <a:t>Mechler &amp; </a:t>
            </a:r>
            <a:r>
              <a:rPr lang="en-US" dirty="0" err="1"/>
              <a:t>Buchstaller</a:t>
            </a:r>
            <a:r>
              <a:rPr lang="en-US" dirty="0"/>
              <a:t> 2019</a:t>
            </a:r>
            <a:r>
              <a:rPr lang="en-NO" dirty="0"/>
              <a:t>) </a:t>
            </a:r>
          </a:p>
          <a:p>
            <a:r>
              <a:rPr lang="en-NO" dirty="0"/>
              <a:t>Others show evidence that language change is </a:t>
            </a:r>
            <a:r>
              <a:rPr lang="en-NO" b="1" dirty="0"/>
              <a:t>gradual</a:t>
            </a:r>
            <a:r>
              <a:rPr lang="en-NO" dirty="0"/>
              <a:t> (</a:t>
            </a:r>
            <a:r>
              <a:rPr lang="en-US" dirty="0"/>
              <a:t>Bybee &amp; Beckner 2015</a:t>
            </a:r>
            <a:r>
              <a:rPr lang="en-NO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4E082A-B2D6-BAF0-7DE8-5537627CF4F4}"/>
              </a:ext>
            </a:extLst>
          </p:cNvPr>
          <p:cNvSpPr txBox="1"/>
          <p:nvPr/>
        </p:nvSpPr>
        <p:spPr>
          <a:xfrm>
            <a:off x="838200" y="4947138"/>
            <a:ext cx="108497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200" dirty="0"/>
              <a:t>If the “others” are right, </a:t>
            </a:r>
            <a:r>
              <a:rPr lang="en-US" sz="3200" b="1" dirty="0"/>
              <a:t>adults</a:t>
            </a:r>
            <a:r>
              <a:rPr lang="en-US" sz="3200" dirty="0"/>
              <a:t> are liable to make </a:t>
            </a:r>
            <a:r>
              <a:rPr lang="en-US" sz="3200" b="1" dirty="0"/>
              <a:t>gradual changes</a:t>
            </a:r>
            <a:r>
              <a:rPr lang="en-US" sz="3200" dirty="0"/>
              <a:t> in language based on their exposure to </a:t>
            </a:r>
            <a:r>
              <a:rPr lang="en-US" sz="3200" b="1" dirty="0"/>
              <a:t>interactional use of language</a:t>
            </a:r>
            <a:r>
              <a:rPr lang="en-US" sz="3200" dirty="0"/>
              <a:t>. </a:t>
            </a:r>
            <a:endParaRPr lang="en-NO" sz="3200" dirty="0"/>
          </a:p>
        </p:txBody>
      </p:sp>
    </p:spTree>
    <p:extLst>
      <p:ext uri="{BB962C8B-B14F-4D97-AF65-F5344CB8AC3E}">
        <p14:creationId xmlns:p14="http://schemas.microsoft.com/office/powerpoint/2010/main" val="1393229303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with pattern">
  <a:themeElements>
    <a:clrScheme name="UiT Norges arktiske universitet">
      <a:dk1>
        <a:sysClr val="windowText" lastClr="000000"/>
      </a:dk1>
      <a:lt1>
        <a:sysClr val="window" lastClr="FFFFFF"/>
      </a:lt1>
      <a:dk2>
        <a:srgbClr val="00617F"/>
      </a:dk2>
      <a:lt2>
        <a:srgbClr val="A6BBC8"/>
      </a:lt2>
      <a:accent1>
        <a:srgbClr val="007396"/>
      </a:accent1>
      <a:accent2>
        <a:srgbClr val="CB333B"/>
      </a:accent2>
      <a:accent3>
        <a:srgbClr val="F2A900"/>
      </a:accent3>
      <a:accent4>
        <a:srgbClr val="009CB6"/>
      </a:accent4>
      <a:accent5>
        <a:srgbClr val="DE7C00"/>
      </a:accent5>
      <a:accent6>
        <a:srgbClr val="59B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3476813C-2232-4903-81D6-6333B17585BA}" vid="{BD29AF67-25FF-4C84-8E00-E8340315E585}"/>
    </a:ext>
  </a:extLst>
</a:theme>
</file>

<file path=ppt/theme/theme2.xml><?xml version="1.0" encoding="utf-8"?>
<a:theme xmlns:a="http://schemas.openxmlformats.org/drawingml/2006/main" name="Light without pattern">
  <a:themeElements>
    <a:clrScheme name="UiT Norges arktiske universitet">
      <a:dk1>
        <a:sysClr val="windowText" lastClr="000000"/>
      </a:dk1>
      <a:lt1>
        <a:sysClr val="window" lastClr="FFFFFF"/>
      </a:lt1>
      <a:dk2>
        <a:srgbClr val="00617F"/>
      </a:dk2>
      <a:lt2>
        <a:srgbClr val="A6BBC8"/>
      </a:lt2>
      <a:accent1>
        <a:srgbClr val="007396"/>
      </a:accent1>
      <a:accent2>
        <a:srgbClr val="CB333B"/>
      </a:accent2>
      <a:accent3>
        <a:srgbClr val="F2A900"/>
      </a:accent3>
      <a:accent4>
        <a:srgbClr val="009CB6"/>
      </a:accent4>
      <a:accent5>
        <a:srgbClr val="DE7C00"/>
      </a:accent5>
      <a:accent6>
        <a:srgbClr val="59B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3476813C-2232-4903-81D6-6333B17585BA}" vid="{54B5237B-68B7-4078-988E-6958ACB1CA7C}"/>
    </a:ext>
  </a:extLst>
</a:theme>
</file>

<file path=ppt/theme/theme3.xml><?xml version="1.0" encoding="utf-8"?>
<a:theme xmlns:a="http://schemas.openxmlformats.org/drawingml/2006/main" name="Dark with pattern">
  <a:themeElements>
    <a:clrScheme name="UiT Norges arktiske universitet">
      <a:dk1>
        <a:sysClr val="windowText" lastClr="000000"/>
      </a:dk1>
      <a:lt1>
        <a:sysClr val="window" lastClr="FFFFFF"/>
      </a:lt1>
      <a:dk2>
        <a:srgbClr val="00617F"/>
      </a:dk2>
      <a:lt2>
        <a:srgbClr val="A6BBC8"/>
      </a:lt2>
      <a:accent1>
        <a:srgbClr val="007396"/>
      </a:accent1>
      <a:accent2>
        <a:srgbClr val="CB333B"/>
      </a:accent2>
      <a:accent3>
        <a:srgbClr val="F2A900"/>
      </a:accent3>
      <a:accent4>
        <a:srgbClr val="009CB6"/>
      </a:accent4>
      <a:accent5>
        <a:srgbClr val="DE7C00"/>
      </a:accent5>
      <a:accent6>
        <a:srgbClr val="59B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3476813C-2232-4903-81D6-6333B17585BA}" vid="{43056ABE-377B-4831-BFD1-B7FD42981EE3}"/>
    </a:ext>
  </a:extLst>
</a:theme>
</file>

<file path=ppt/theme/theme4.xml><?xml version="1.0" encoding="utf-8"?>
<a:theme xmlns:a="http://schemas.openxmlformats.org/drawingml/2006/main" name="Dark without pattern">
  <a:themeElements>
    <a:clrScheme name="UiT Norges arktiske universitet">
      <a:dk1>
        <a:sysClr val="windowText" lastClr="000000"/>
      </a:dk1>
      <a:lt1>
        <a:sysClr val="window" lastClr="FFFFFF"/>
      </a:lt1>
      <a:dk2>
        <a:srgbClr val="00617F"/>
      </a:dk2>
      <a:lt2>
        <a:srgbClr val="A6BBC8"/>
      </a:lt2>
      <a:accent1>
        <a:srgbClr val="007396"/>
      </a:accent1>
      <a:accent2>
        <a:srgbClr val="CB333B"/>
      </a:accent2>
      <a:accent3>
        <a:srgbClr val="F2A900"/>
      </a:accent3>
      <a:accent4>
        <a:srgbClr val="009CB6"/>
      </a:accent4>
      <a:accent5>
        <a:srgbClr val="DE7C00"/>
      </a:accent5>
      <a:accent6>
        <a:srgbClr val="59B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3476813C-2232-4903-81D6-6333B17585BA}" vid="{87622ECD-DBFC-497A-9283-3D2FD7BBEC7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CF74B9924A90429AFF83904CD5AC51" ma:contentTypeVersion="10" ma:contentTypeDescription="Create a new document." ma:contentTypeScope="" ma:versionID="c219061678790ba91acd956595d5746d">
  <xsd:schema xmlns:xsd="http://www.w3.org/2001/XMLSchema" xmlns:xs="http://www.w3.org/2001/XMLSchema" xmlns:p="http://schemas.microsoft.com/office/2006/metadata/properties" xmlns:ns2="6c86f083-272a-4d16-a1ee-41e11cc1f196" xmlns:ns3="398a922c-8803-48c8-8c4d-45441d0c0e87" targetNamespace="http://schemas.microsoft.com/office/2006/metadata/properties" ma:root="true" ma:fieldsID="0367899129e833eb231d53942e145767" ns2:_="" ns3:_="">
    <xsd:import namespace="6c86f083-272a-4d16-a1ee-41e11cc1f196"/>
    <xsd:import namespace="398a922c-8803-48c8-8c4d-45441d0c0e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86f083-272a-4d16-a1ee-41e11cc1f1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8a922c-8803-48c8-8c4d-45441d0c0e8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F97B2E-9823-411D-AC0A-61DE29B6E7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86f083-272a-4d16-a1ee-41e11cc1f196"/>
    <ds:schemaRef ds:uri="398a922c-8803-48c8-8c4d-45441d0c0e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54450CF-6ABA-4838-9288-F877B8722107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6c86f083-272a-4d16-a1ee-41e11cc1f196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398a922c-8803-48c8-8c4d-45441d0c0e87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4BF166D-0E69-4C17-BDD8-F7B09B99A5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 with pattern</Template>
  <TotalTime>182</TotalTime>
  <Words>3860</Words>
  <Application>Microsoft Macintosh PowerPoint</Application>
  <PresentationFormat>Widescreen</PresentationFormat>
  <Paragraphs>719</Paragraphs>
  <Slides>50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Aptos</vt:lpstr>
      <vt:lpstr>Arial</vt:lpstr>
      <vt:lpstr>Calibri</vt:lpstr>
      <vt:lpstr>Times New Roman</vt:lpstr>
      <vt:lpstr>Light with pattern</vt:lpstr>
      <vt:lpstr>Light without pattern</vt:lpstr>
      <vt:lpstr>Dark with pattern</vt:lpstr>
      <vt:lpstr>Dark without pattern</vt:lpstr>
      <vt:lpstr>Syntactic Singular vs. Semantic Plural in Russian, Ukrainian, and beyond  </vt:lpstr>
      <vt:lpstr>Overview</vt:lpstr>
      <vt:lpstr>How I got interested in this idea  Stability, variation, AI </vt:lpstr>
      <vt:lpstr>How I got interested in this topic</vt:lpstr>
      <vt:lpstr>The idea </vt:lpstr>
      <vt:lpstr>The one that got away…</vt:lpstr>
      <vt:lpstr>Language variation</vt:lpstr>
      <vt:lpstr>Spread of change</vt:lpstr>
      <vt:lpstr>Locus and quality of change</vt:lpstr>
      <vt:lpstr>PowerPoint Presentation</vt:lpstr>
      <vt:lpstr>How LLMs work</vt:lpstr>
      <vt:lpstr>Human-AI interaction on a massive scale</vt:lpstr>
      <vt:lpstr>        Singular vs. Plural variation   Alternative construals of the  “same” reality</vt:lpstr>
      <vt:lpstr>Singular vs. Plural (SvP) variation</vt:lpstr>
      <vt:lpstr>Plurals and Masses in English grammar</vt:lpstr>
      <vt:lpstr>PowerPoint Presentation</vt:lpstr>
      <vt:lpstr>Agreement, variation, learnability</vt:lpstr>
      <vt:lpstr>Russian quantified subjects </vt:lpstr>
      <vt:lpstr>PowerPoint Presentation</vt:lpstr>
      <vt:lpstr>Case Study 2: Russian quantified NP + verb ‘Six persons remained.SG/remained.PL’</vt:lpstr>
      <vt:lpstr>Nominative premodifiers:  “These two professors gave a talk”</vt:lpstr>
      <vt:lpstr>Things to wrap your head around concerning numerals 2-900...</vt:lpstr>
      <vt:lpstr>Mixed effects logistic regression model for predicting Predicate Number</vt:lpstr>
      <vt:lpstr>Results of logistic regression model for fixed effects</vt:lpstr>
      <vt:lpstr>Language change? Year Created</vt:lpstr>
      <vt:lpstr>Quantifier Frequency </vt:lpstr>
      <vt:lpstr>Quantifier Type </vt:lpstr>
      <vt:lpstr>Interaction of Animacy and Word Order</vt:lpstr>
      <vt:lpstr>Random effects 1: Quantifier lemmas</vt:lpstr>
      <vt:lpstr>Random effects 2: Verb lemmas</vt:lpstr>
      <vt:lpstr>Russian quantified subjects: summary</vt:lpstr>
      <vt:lpstr>Ukrainian subjects quantified by bahato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studies of verbs that strongly prefer SG: micro-constructions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micro-constructions</vt:lpstr>
      <vt:lpstr>Things that we did not take into consideration</vt:lpstr>
      <vt:lpstr>Ukrainian bahato</vt:lpstr>
      <vt:lpstr>Summing up </vt:lpstr>
      <vt:lpstr> What will AI do with variation?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Laura Alexis Janda</dc:creator>
  <cp:lastModifiedBy>Laura Alexis Janda</cp:lastModifiedBy>
  <cp:revision>1</cp:revision>
  <dcterms:created xsi:type="dcterms:W3CDTF">2025-11-26T00:05:38Z</dcterms:created>
  <dcterms:modified xsi:type="dcterms:W3CDTF">2025-12-08T17:14:34Z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0x01010090CF74B9924A90429AFF83904CD5AC51</vt:lpwstr>
  </property>
</Properties>
</file>